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Default Extension="svg" ContentType="image/svg+xml"/>
  <Default Extension="bmp" ContentType="image/bmp"/>
  <Default Extension="wmf" ContentType="image/x-wmf"/>
  <Default Extension="tiff" ContentType="image/tiff"/>
  <Default Extension="pdf" ContentType="application/pdf"/>
  <Default Extension="jpg"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5.xml" ContentType="application/vnd.openxmlformats-officedocument.presentationml.slide+xml"/>
  <Override PartName="/ppt/notesSlides/notesSlide21.xml" ContentType="application/vnd.openxmlformats-officedocument.presentationml.notesSlide+xml"/>
  <Override PartName="/ppt/slides/slide26.xml" ContentType="application/vnd.openxmlformats-officedocument.presentationml.slide+xml"/>
  <Override PartName="/ppt/notesSlides/notesSlide22.xml" ContentType="application/vnd.openxmlformats-officedocument.presentationml.notesSlide+xml"/>
  <Override PartName="/ppt/slides/slide27.xml" ContentType="application/vnd.openxmlformats-officedocument.presentationml.slide+xml"/>
  <Override PartName="/ppt/notesSlides/notesSlide23.xml" ContentType="application/vnd.openxmlformats-officedocument.presentationml.notesSlide+xml"/>
  <Override PartName="/ppt/slides/slide28.xml" ContentType="application/vnd.openxmlformats-officedocument.presentationml.slide+xml"/>
  <Override PartName="/ppt/notesSlides/notesSlide24.xml" ContentType="application/vnd.openxmlformats-officedocument.presentationml.notesSlide+xml"/>
  <Override PartName="/ppt/slides/slide29.xml" ContentType="application/vnd.openxmlformats-officedocument.presentationml.slide+xml"/>
  <Override PartName="/ppt/notesSlides/notesSlide25.xml" ContentType="application/vnd.openxmlformats-officedocument.presentationml.notesSlide+xml"/>
  <Override PartName="/ppt/slides/slide30.xml" ContentType="application/vnd.openxmlformats-officedocument.presentationml.slide+xml"/>
  <Override PartName="/ppt/notesSlides/notesSlide26.xml" ContentType="application/vnd.openxmlformats-officedocument.presentationml.notesSlide+xml"/>
  <Override PartName="/ppt/slides/slide31.xml" ContentType="application/vnd.openxmlformats-officedocument.presentationml.slide+xml"/>
  <Override PartName="/ppt/notesSlides/notesSlide27.xml" ContentType="application/vnd.openxmlformats-officedocument.presentationml.notesSlide+xml"/>
  <Override PartName="/ppt/slides/slide32.xml" ContentType="application/vnd.openxmlformats-officedocument.presentationml.slide+xml"/>
  <Override PartName="/ppt/notesSlides/notesSlide28.xml" ContentType="application/vnd.openxmlformats-officedocument.presentationml.notesSlide+xml"/>
  <Override PartName="/ppt/slides/slide33.xml" ContentType="application/vnd.openxmlformats-officedocument.presentationml.slide+xml"/>
  <Override PartName="/ppt/notesSlides/notesSlide29.xml" ContentType="application/vnd.openxmlformats-officedocument.presentationml.notesSlide+xml"/>
  <Override PartName="/ppt/slides/slide34.xml" ContentType="application/vnd.openxmlformats-officedocument.presentationml.slide+xml"/>
  <Override PartName="/ppt/notesSlides/notesSlide30.xml" ContentType="application/vnd.openxmlformats-officedocument.presentationml.notesSlide+xml"/>
  <Override PartName="/ppt/slides/slide35.xml" ContentType="application/vnd.openxmlformats-officedocument.presentationml.slide+xml"/>
  <Override PartName="/ppt/notesSlides/notesSlide31.xml" ContentType="application/vnd.openxmlformats-officedocument.presentationml.notesSlide+xml"/>
  <Override PartName="/ppt/slides/slide36.xml" ContentType="application/vnd.openxmlformats-officedocument.presentationml.slide+xml"/>
  <Override PartName="/ppt/notesSlides/notesSlide32.xml" ContentType="application/vnd.openxmlformats-officedocument.presentationml.notesSlide+xml"/>
  <Override PartName="/ppt/slides/slide37.xml" ContentType="application/vnd.openxmlformats-officedocument.presentationml.slide+xml"/>
  <Override PartName="/ppt/notesSlides/notesSlide33.xml" ContentType="application/vnd.openxmlformats-officedocument.presentationml.notesSlide+xml"/>
  <Override PartName="/ppt/slides/slide38.xml" ContentType="application/vnd.openxmlformats-officedocument.presentationml.slide+xml"/>
  <Override PartName="/ppt/notesSlides/notesSlide34.xml" ContentType="application/vnd.openxmlformats-officedocument.presentationml.notesSlide+xml"/>
  <Override PartName="/ppt/slides/slide39.xml" ContentType="application/vnd.openxmlformats-officedocument.presentationml.slide+xml"/>
  <Override PartName="/ppt/notesSlides/notesSlide35.xml" ContentType="application/vnd.openxmlformats-officedocument.presentationml.notesSlide+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440" r:id="rId5"/>
    <p:sldId id="451" r:id="rId6"/>
    <p:sldId id="462" r:id="rId7"/>
    <p:sldId id="453" r:id="rId8"/>
    <p:sldId id="469" r:id="rId9"/>
    <p:sldId id="454" r:id="rId10"/>
    <p:sldId id="455" r:id="rId11"/>
    <p:sldId id="456" r:id="rId12"/>
    <p:sldId id="457" r:id="rId13"/>
    <p:sldId id="460" r:id="rId14"/>
    <p:sldId id="427" r:id="rId15"/>
    <p:sldId id="442" r:id="rId16"/>
    <p:sldId id="439" r:id="rId17"/>
    <p:sldId id="441" r:id="rId18"/>
    <p:sldId id="335" r:id="rId19"/>
    <p:sldId id="458" r:id="rId20"/>
    <p:sldId id="459" r:id="rId21"/>
    <p:sldId id="452" r:id="rId22"/>
    <p:sldId id="430" r:id="rId23"/>
    <p:sldId id="432" r:id="rId24"/>
    <p:sldId id="445" r:id="rId25"/>
    <p:sldId id="446" r:id="rId26"/>
    <p:sldId id="447" r:id="rId27"/>
    <p:sldId id="467" r:id="rId28"/>
    <p:sldId id="470" r:id="rId36"/>
    <p:sldId id="471" r:id="rId37"/>
    <p:sldId id="472" r:id="rId38"/>
    <p:sldId id="473" r:id="rId39"/>
    <p:sldId id="474" r:id="rId40"/>
    <p:sldId id="475" r:id="rId41"/>
    <p:sldId id="476" r:id="rId42"/>
    <p:sldId id="477" r:id="rId43"/>
    <p:sldId id="478" r:id="rId44"/>
    <p:sldId id="479" r:id="rId45"/>
    <p:sldId id="480" r:id="rId46"/>
    <p:sldId id="481" r:id="rId47"/>
    <p:sldId id="482" r:id="rId48"/>
    <p:sldId id="483" r:id="rId49"/>
    <p:sldId id="484" r:id="rId50"/>
  </p:sldIdLst>
  <p:sldSz cx="12192000" cy="6858000"/>
  <p:notesSz cx="7315200" cy="9601200"/>
  <p:custDataLst>
    <p:tags r:id="rId31"/>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521415D9-36F7-43E2-AB2F-B90AF26B5E84}">
      <p14:sectionLst xmlns:p14="http://schemas.microsoft.com/office/powerpoint/2010/main">
        <p14:section name="Default Section" id="{9E98BC1A-0E77-47E0-8161-6D19F7287CD0}">
          <p14:sldIdLst>
            <p14:sldId id="440"/>
            <p14:sldId id="451"/>
            <p14:sldId id="462"/>
            <p14:sldId id="453"/>
            <p14:sldId id="469"/>
            <p14:sldId id="454"/>
            <p14:sldId id="455"/>
            <p14:sldId id="456"/>
            <p14:sldId id="457"/>
            <p14:sldId id="460"/>
            <p14:sldId id="427"/>
            <p14:sldId id="442"/>
            <p14:sldId id="439"/>
          </p14:sldIdLst>
        </p14:section>
        <p14:section name="Summary" id="{F90F91B2-9614-493B-AABC-492A1122E6E4}">
          <p14:sldIdLst>
            <p14:sldId id="441"/>
            <p14:sldId id="335"/>
            <p14:sldId id="458"/>
            <p14:sldId id="459"/>
            <p14:sldId id="452"/>
            <p14:sldId id="430"/>
            <p14:sldId id="432"/>
            <p14:sldId id="445"/>
            <p14:sldId id="446"/>
            <p14:sldId id="447"/>
            <p14:sldId id="4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CC00"/>
    <a:srgbClr val="064163"/>
    <a:srgbClr val="97A7B3"/>
    <a:srgbClr val="456B87"/>
    <a:srgbClr val="7CBF93"/>
    <a:srgbClr val="E7C77F"/>
    <a:srgbClr val="D87C7C"/>
    <a:srgbClr val="5A8FBF"/>
    <a:srgbClr val="E29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82" autoAdjust="0"/>
  </p:normalViewPr>
  <p:slideViewPr>
    <p:cSldViewPr snapToGrid="0">
      <p:cViewPr varScale="1">
        <p:scale>
          <a:sx n="91" d="100"/>
          <a:sy n="91" d="100"/>
        </p:scale>
        <p:origin x="1314"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presProps" Target="pres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tags" Target="tags/tag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handoutMaster" Target="handoutMasters/handoutMaster1.xml"/>
<Relationship Id="rId35" Type="http://schemas.openxmlformats.org/officeDocument/2006/relationships/tableStyles" Target="tableStyles.xml"/>
<Relationship Id="rId8" Type="http://schemas.openxmlformats.org/officeDocument/2006/relationships/slide" Target="slides/slide4.xml"/>
<Relationship Id="rId36" Type="http://schemas.openxmlformats.org/officeDocument/2006/relationships/slide" Target="slides/slide25.xml"/>
<Relationship Id="rId37" Type="http://schemas.openxmlformats.org/officeDocument/2006/relationships/slide" Target="slides/slide26.xml"/>
<Relationship Id="rId38" Type="http://schemas.openxmlformats.org/officeDocument/2006/relationships/slide" Target="slides/slide27.xml"/>
<Relationship Id="rId39" Type="http://schemas.openxmlformats.org/officeDocument/2006/relationships/slide" Target="slides/slide28.xml"/>
<Relationship Id="rId40" Type="http://schemas.openxmlformats.org/officeDocument/2006/relationships/slide" Target="slides/slide29.xml"/>
<Relationship Id="rId41" Type="http://schemas.openxmlformats.org/officeDocument/2006/relationships/slide" Target="slides/slide30.xml"/>
<Relationship Id="rId42" Type="http://schemas.openxmlformats.org/officeDocument/2006/relationships/slide" Target="slides/slide31.xml"/>
<Relationship Id="rId43" Type="http://schemas.openxmlformats.org/officeDocument/2006/relationships/slide" Target="slides/slide32.xml"/>
<Relationship Id="rId44" Type="http://schemas.openxmlformats.org/officeDocument/2006/relationships/slide" Target="slides/slide33.xml"/>
<Relationship Id="rId45" Type="http://schemas.openxmlformats.org/officeDocument/2006/relationships/slide" Target="slides/slide34.xml"/>
<Relationship Id="rId46" Type="http://schemas.openxmlformats.org/officeDocument/2006/relationships/slide" Target="slides/slide35.xml"/>
<Relationship Id="rId47" Type="http://schemas.openxmlformats.org/officeDocument/2006/relationships/slide" Target="slides/slide36.xml"/>
<Relationship Id="rId48" Type="http://schemas.openxmlformats.org/officeDocument/2006/relationships/slide" Target="slides/slide37.xml"/>
<Relationship Id="rId49" Type="http://schemas.openxmlformats.org/officeDocument/2006/relationships/slide" Target="slides/slide38.xml"/>
<Relationship Id="rId50" Type="http://schemas.openxmlformats.org/officeDocument/2006/relationships/slide" Target="slides/slide39.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D04D6973-754B-47CD-95F4-E4177A42261F}" type="datetimeFigureOut">
              <a:rPr lang="en-US" altLang="en-US"/>
              <a:pPr/>
              <a:t>12/4/2025</a:t>
            </a:fld>
            <a:endParaRPr lang="en-US" alt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72979507-E6EB-4E09-9330-8A6222761008}" type="datetimeFigureOut">
              <a:rPr lang="en-US" altLang="en-US"/>
              <a:pPr/>
              <a:t>12/4/2025</a:t>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0" tIns="48326" rIns="96650" bIns="48326" rtlCol="0" anchor="ctr"/>
          <a:lstStyle/>
          <a:p>
            <a:pPr lvl="0"/>
            <a:endParaRPr lang="en-US" noProof="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0" tIns="48326" rIns="96650" bIns="48326"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ヒラギノ角ゴ Pro W3" charset="0"/>
      </a:defRPr>
    </a:lvl1pPr>
    <a:lvl2pPr marL="4572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2pPr>
    <a:lvl3pPr marL="9144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3pPr>
    <a:lvl4pPr marL="13716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4pPr>
    <a:lvl5pPr marL="18288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
<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
<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
<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
<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
<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
<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
<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
<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
<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
<Relationship Id="rId3" Type="http://schemas.openxmlformats.org/officeDocument/2006/relationships/hyperlink" Target="https://www.researchgate.net/publication/277719250_Design_of_Ecological_Risk_Criteria_for_the_integrated_management_of_Canadian_oceans/figures" TargetMode="External"/>
<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
<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
<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xml.rels><?xml version="1.0" encoding="UTF-8" standalone="yes"?>

<Relationships  xmlns="http://schemas.openxmlformats.org/package/2006/relationships">
<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
<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
<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
<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
<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
<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a:t>
            </a:fld>
            <a:endParaRPr lang="en-US" altLang="en-US"/>
          </a:p>
        </p:txBody>
      </p:sp>
    </p:spTree>
    <p:extLst>
      <p:ext uri="{BB962C8B-B14F-4D97-AF65-F5344CB8AC3E}">
        <p14:creationId xmlns:p14="http://schemas.microsoft.com/office/powerpoint/2010/main" val="3803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show “1 to 2”, “2 to 3” </a:t>
            </a:r>
            <a:r>
              <a:rPr lang="en-US" dirty="0" err="1"/>
              <a:t>etc</a:t>
            </a:r>
            <a:r>
              <a:rPr lang="en-US" dirty="0"/>
              <a:t>?</a:t>
            </a:r>
          </a:p>
          <a:p>
            <a:r>
              <a:rPr lang="en-US" dirty="0"/>
              <a:t>Need labels for the WSP benchmarks??</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10</a:t>
            </a:fld>
            <a:endParaRPr lang="en-US" altLang="en-US"/>
          </a:p>
        </p:txBody>
      </p:sp>
    </p:spTree>
    <p:extLst>
      <p:ext uri="{BB962C8B-B14F-4D97-AF65-F5344CB8AC3E}">
        <p14:creationId xmlns:p14="http://schemas.microsoft.com/office/powerpoint/2010/main" val="188206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far back do these go???</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105412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288575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13</a:t>
            </a:fld>
            <a:endParaRPr lang="en-US" altLang="en-US"/>
          </a:p>
        </p:txBody>
      </p:sp>
    </p:spTree>
    <p:extLst>
      <p:ext uri="{BB962C8B-B14F-4D97-AF65-F5344CB8AC3E}">
        <p14:creationId xmlns:p14="http://schemas.microsoft.com/office/powerpoint/2010/main" val="599179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14</a:t>
            </a:fld>
            <a:endParaRPr lang="en-US" altLang="en-US"/>
          </a:p>
        </p:txBody>
      </p:sp>
    </p:spTree>
    <p:extLst>
      <p:ext uri="{BB962C8B-B14F-4D97-AF65-F5344CB8AC3E}">
        <p14:creationId xmlns:p14="http://schemas.microsoft.com/office/powerpoint/2010/main" val="3998969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15</a:t>
            </a:fld>
            <a:endParaRPr lang="en-US" altLang="en-US"/>
          </a:p>
        </p:txBody>
      </p:sp>
    </p:spTree>
    <p:extLst>
      <p:ext uri="{BB962C8B-B14F-4D97-AF65-F5344CB8AC3E}">
        <p14:creationId xmlns:p14="http://schemas.microsoft.com/office/powerpoint/2010/main" val="214627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C2826-4CA2-DCDA-A2DF-D48626A5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65AC5-E956-6ED6-324F-0E23DEC56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A07EA-6B79-F998-1309-5582A43F06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0510A3-10BF-2300-D5D8-DBA3C797A460}"/>
              </a:ext>
            </a:extLst>
          </p:cNvPr>
          <p:cNvSpPr>
            <a:spLocks noGrp="1"/>
          </p:cNvSpPr>
          <p:nvPr>
            <p:ph type="sldNum" sz="quarter" idx="5"/>
          </p:nvPr>
        </p:nvSpPr>
        <p:spPr/>
        <p:txBody>
          <a:bodyPr/>
          <a:lstStyle/>
          <a:p>
            <a:fld id="{58B6414A-BA14-4DDA-AFF4-139240F35821}" type="slidenum">
              <a:rPr lang="en-US" altLang="en-US" smtClean="0"/>
              <a:pPr/>
              <a:t>16</a:t>
            </a:fld>
            <a:endParaRPr lang="en-US" altLang="en-US"/>
          </a:p>
        </p:txBody>
      </p:sp>
    </p:spTree>
    <p:extLst>
      <p:ext uri="{BB962C8B-B14F-4D97-AF65-F5344CB8AC3E}">
        <p14:creationId xmlns:p14="http://schemas.microsoft.com/office/powerpoint/2010/main" val="220226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5DA98-A1A1-07D9-100A-11E22A420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0403-8A9B-53EC-0518-0556EDF6E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26732-D411-3B6A-772B-B4179C45A7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21B039-8B59-B2FF-468E-B45C37B17C29}"/>
              </a:ext>
            </a:extLst>
          </p:cNvPr>
          <p:cNvSpPr>
            <a:spLocks noGrp="1"/>
          </p:cNvSpPr>
          <p:nvPr>
            <p:ph type="sldNum" sz="quarter" idx="5"/>
          </p:nvPr>
        </p:nvSpPr>
        <p:spPr/>
        <p:txBody>
          <a:bodyPr/>
          <a:lstStyle/>
          <a:p>
            <a:fld id="{58B6414A-BA14-4DDA-AFF4-139240F35821}" type="slidenum">
              <a:rPr lang="en-US" altLang="en-US" smtClean="0"/>
              <a:pPr/>
              <a:t>17</a:t>
            </a:fld>
            <a:endParaRPr lang="en-US" altLang="en-US"/>
          </a:p>
        </p:txBody>
      </p:sp>
    </p:spTree>
    <p:extLst>
      <p:ext uri="{BB962C8B-B14F-4D97-AF65-F5344CB8AC3E}">
        <p14:creationId xmlns:p14="http://schemas.microsoft.com/office/powerpoint/2010/main" val="107336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21</a:t>
            </a:fld>
            <a:endParaRPr lang="en-US" altLang="en-US"/>
          </a:p>
        </p:txBody>
      </p:sp>
    </p:spTree>
    <p:extLst>
      <p:ext uri="{BB962C8B-B14F-4D97-AF65-F5344CB8AC3E}">
        <p14:creationId xmlns:p14="http://schemas.microsoft.com/office/powerpoint/2010/main" val="23073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(PDF) Design of Ecological Risk Criteria for the integrated management of Canadian oceans</a:t>
            </a:r>
            <a:endParaRPr lang="en-US"/>
          </a:p>
          <a:p>
            <a:r>
              <a:rPr lang="en-US"/>
              <a:t>Maybe </a:t>
            </a:r>
            <a:r>
              <a:rPr lang="en-US" err="1"/>
              <a:t>colour</a:t>
            </a:r>
            <a:r>
              <a:rPr lang="en-US"/>
              <a:t> + label directly on the figure</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22</a:t>
            </a:fld>
            <a:endParaRPr lang="en-US" altLang="en-US"/>
          </a:p>
        </p:txBody>
      </p:sp>
    </p:spTree>
    <p:extLst>
      <p:ext uri="{BB962C8B-B14F-4D97-AF65-F5344CB8AC3E}">
        <p14:creationId xmlns:p14="http://schemas.microsoft.com/office/powerpoint/2010/main" val="275156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Category names may change e.g., Discussion/Conclusion</a:t>
            </a:r>
          </a:p>
          <a:p>
            <a:r>
              <a:rPr lang="en-US" dirty="0"/>
              <a:t>Adjust Sockeye Lake Type vs River Type</a:t>
            </a:r>
          </a:p>
          <a:p>
            <a:r>
              <a:rPr lang="en-US" dirty="0"/>
              <a:t>Specify Pink Even (vs odd)</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a:t>
            </a:fld>
            <a:endParaRPr lang="en-US" altLang="en-US"/>
          </a:p>
        </p:txBody>
      </p:sp>
    </p:spTree>
    <p:extLst>
      <p:ext uri="{BB962C8B-B14F-4D97-AF65-F5344CB8AC3E}">
        <p14:creationId xmlns:p14="http://schemas.microsoft.com/office/powerpoint/2010/main" val="3651786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1B50D-194B-B7C5-67E3-D57026E36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6012A-BD7E-3FD1-847E-C1209DD560F5}"/>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A004D2-4568-7A9E-10B7-D9C6212F896C}"/>
              </a:ext>
            </a:extLst>
          </p:cNvPr>
          <p:cNvSpPr>
            <a:spLocks noGrp="1"/>
          </p:cNvSpPr>
          <p:nvPr>
            <p:ph type="body" idx="1"/>
          </p:nvPr>
        </p:nvSpPr>
        <p:spPr/>
        <p:txBody>
          <a:bodyPr/>
          <a:lstStyle/>
          <a:p>
            <a:r>
              <a:rPr lang="en-US"/>
              <a:t>Acknowledgments slide??</a:t>
            </a:r>
          </a:p>
        </p:txBody>
      </p:sp>
      <p:sp>
        <p:nvSpPr>
          <p:cNvPr id="4" name="Slide Number Placeholder 3">
            <a:extLst>
              <a:ext uri="{FF2B5EF4-FFF2-40B4-BE49-F238E27FC236}">
                <a16:creationId xmlns:a16="http://schemas.microsoft.com/office/drawing/2014/main" id="{4BA35EF1-4825-9727-26EF-F31E9F841BC8}"/>
              </a:ext>
            </a:extLst>
          </p:cNvPr>
          <p:cNvSpPr>
            <a:spLocks noGrp="1"/>
          </p:cNvSpPr>
          <p:nvPr>
            <p:ph type="sldNum" sz="quarter" idx="5"/>
          </p:nvPr>
        </p:nvSpPr>
        <p:spPr/>
        <p:txBody>
          <a:bodyPr/>
          <a:lstStyle/>
          <a:p>
            <a:fld id="{58B6414A-BA14-4DDA-AFF4-139240F35821}" type="slidenum">
              <a:rPr lang="en-US" altLang="en-US" smtClean="0"/>
              <a:pPr/>
              <a:t>24</a:t>
            </a:fld>
            <a:endParaRPr lang="en-US" altLang="en-US"/>
          </a:p>
        </p:txBody>
      </p:sp>
    </p:spTree>
    <p:extLst>
      <p:ext uri="{BB962C8B-B14F-4D97-AF65-F5344CB8AC3E}">
        <p14:creationId xmlns:p14="http://schemas.microsoft.com/office/powerpoint/2010/main" val="384755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FRASER SPRING RUN 42 CHINOOK SALMON — CHECK: Data entered for the same SMU more than once: Test 2
FRASER SPRING RUN 42 CHINOOK SALMON — CHECK: Data entered for the same SMU more than once: Test 3
FRASER SPRING RUN 42 CHINOOK SALMON — CHECK: Data entered for the same SMU more than once: The 2024 field based escapement estimates were below the long-term average, the 2020 parental brood escapement, and the escapement target. Expectations are for continued low abundance in 2025 due to below-average parental escapements in 2021, the November 2021 flooding impacts on eggs (age-4) and parr (age-5), and uncertainty around marine survival and productivity. (2024 Outlook Category 2)
FRASER SPRING RUN 42 CHINOOK SALMON — CHECK: Data entered for the same SMU more than once: Test data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FRASER CHUM SALMON — CHECK: Data entered for the same SMU more than once: N/A
FRASER CHUM SALMON — CHECK: Data entered for the same SMU more than once: Fraser River Chum Salmon spawning escapement has failed to reach the management target in six of the last eight years (2017-2021, 2023). Spawning escapements failed to outperform brood for 2017-2021, while spawning escapements outperformed brood in the most recent three years (2022-2024). 
The 2024 in-season terminal run estimate was 1,126,000 fish and the 2024 spawning escapement estimate (including age data) will be available by May 2025.   
Returns in 2025 will be dominated by 4-year-old brood from the 2021 escapement of 533,000 spawners. 2021 saw a historic flooding event during the Chum spawning period that will likely have a negative impact on recruitment. The Lower Fraser Chum CU is assigned an Outlook Category 2 for 2025. (2024 Outlook Category was 2)
FRASER CHUM SALMON — CHECK: Data entered for the same SMU more than once: testing entering for entire SMU</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FRASER SOCKEYE SALMON - SUMMER: na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HAIDA GWAII CHINOOK SALMON: sss
CENTRAL COAST CHINOOK SALMON: 
Bella Coola returns are expected to be below average based on returns in recent years. The 2024 Atnarko River Wild &amp; Enhanced Maximum likelihood model escapement is not yet available but the Peterson escapement estimate was 17, 210.  Specific escapement estimates to the Nusatsum, and Saloompt are data deficient.  
Areas 7 and 8 3 CUs – Dean River Data Deficient .
Areas 9 and 10 – Aggregate includes 3 CUs Data Deficient/ Outlook Category 1/ .
Owikeno tributary, Wannock River and Docee Chinook returns are unknown.  There are multi-species sonar assessments on both the Wannock and Docee Rivers but estimates are data deficient.   Recent Chuckwalla/Kilbella returns are well below average based on recent trends.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SKEENA COHO SALMON: Middle Skeena Toboggan Creek indicator counts were above average in 2022 and 2023. In 2024, there was a below average return of 2099 coho.  2024 Babine River Counts were also below average in 2024. 
The Skeena Estuary and Upper Skeena CUs are data deficient. Methods to estimate escapement all Skeena CUs using genetics are currently under review.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HAIDA GWAII SOCKEYE SALMON: Escapement to Naden have been below average, Copper, Yakoun, and Awun River escapements have been above average.  All other CUs are Data Deficient.
SKEENA SOCKEYE SALMON: The 2025 preliminary pre-season forecast for the Skeena sockeye aggregate ranges from 1.3 – 5.8 million (80% confidence range), with a point estimate (p50) of 2.7 million.Based on the preseason sibling forecast model, we expect an average return of age-4s, based on an above average return of age-3s (128,500), and a strong return of age-5’s, based on an good return of age-4 sockeye in 2024. 
The Skeena Sockeye aggregate consists of 90% Pinkut and Fulton spawning channel returns plus all wild stocks. 
Uncertainty continues with run timing estimates, the in-season forecast, and wild sockeye abundance.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LOWER GEORGIA STRAIT CHINOOK SALMON: he Upper Pitt CU has a higher proportion of five-year-old recruits (~78%) relative to four-year-old recruits'; an aggregate of CUs, e.g., 'For the Rivers aggregate (Wannock River and Owikeno Lake CUs), low returns are expected and the Owikeno Lake productivity based on the Clear Streams Index continues to be below average'; or a particular Area, e.g., 'PFMA Area 3 Chum are expected to be average to above average in 2024
MIDDLE GEORGIA STRAIT CHINOOK SALMON: Testing
WCVI CHINOOK SALMON: Escapements of WCVI Chinook natural populations remain low.   There has been improvement in Kyuquot (NWVI wild indicators) in recent years. The Clayoquot area (SWVI wild indicators), which remains the biggest concern, saw a drop in 2024 relative to the slight improvement over the previous two years.  It is assumed survival rates of natural-origin Chinook are well below those of  hatchery-origin Chinook and this discrepancy may be related to the much smaller sizes of natural out-migrating smolts; productivity is therefore anticipated to remain low.  WCVI wild Chinook remain a stock of concern. 
Returns of hatchery Chinook stocks to the WCVI  were strong in 2024, consistent with the favourable ocean-entry conditions observed in 2021 and fair in 2022. Conditions in the 2022 and 2023 ocean-entry year appear fair; therefore, expectations are for an average return in 2025.
MAINLAND INLET CHINOOK SALMON: Includes Homathko and Klinaklini. DFO is working to expand our programs into the Mainland Inlets.  Since 2021, a video counter was installed on Devereux Creek and average annual returns are 850, although additional data review is required.  Since 2022, an intensive mark-recapture project has been undertaken on the Southgate River in Bute Inlet and estimated returns have ranged from 832 to 5,175.  Although still data deficient, efforts are underway to understand population abundance and trends in these areas.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WCVI CHUM SALMON: Preliminary 2024 returns of WCVI Chum to most systems were improved compared to recent years.  Below average brood years 2020, 2021, and 2022 will contribute to the 2025 return as age 5, 4 and 3, respectively.  Poor brood performance appears to be buffered by substantial improvements in marine survival for the 2019-2022 ocean entry years.  We anticipate that these improvements in productivity will continue for 2025, although the magnitude of improvement in abundance will be limited by the poor brood performance for years contributing to the return.  In addition, hatchery production has declined in recent years. 2025 Outlook Category 3</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JOHNSTONE STRAIT/MAINLAND INLET COHO SALMON: 
Area 12 Coho returns have improved substantially against the extremely poor escapement in 2016, but 2024 returns to the Keogh River wild indicator (1753) will fall below the long term average (2,818).  Throughout the downturn in abundance, smolt production has remained strong, although smolt abundance in 2024 was 52,546, which was the lowest juvenile outmigration since 2006.  It is possible the extensive drought in 2022 negatively impacted spawning success and the number of juveniles produced was lower as a result.  Periods of poor marine survival remain a significant risk.  
The return in 2024 stems from a strong smolt abundance of 92,907, indicating that marine survival was poor.  We expect below average returns in 2025 due to the poor outmigration in 2024, combined with stubbornly poor marine survival   
Area 13 - North 
Hatchery indicators for this outlook unit are Quinsam and Big Qualicum.  Adult returns to the Quinsam were well above average.  The wild Coho indicator at Black Creek also saw well above average adult (9,500) and higher jack (4,500) returns than average.  General observations to date suggest the 2024 forecast under-estimated returns.  Unfortunately, after several years of above average smolt production, we saw the lowest smolt outmigration (~39,000) since 2017.  Expectations for 2025 are for below average to average escapement, following low smolt abundance in 2024.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3</a:t>
            </a:fld>
            <a:endParaRPr lang="en-US" altLang="en-US"/>
          </a:p>
        </p:txBody>
      </p:sp>
    </p:spTree>
    <p:extLst>
      <p:ext uri="{BB962C8B-B14F-4D97-AF65-F5344CB8AC3E}">
        <p14:creationId xmlns:p14="http://schemas.microsoft.com/office/powerpoint/2010/main" val="2597251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ECVI/MAINLAND PINK SALMON - EVEN — CHECK: Data entered for the same SMU more than once: never, but I would love to
ECVI/MAINLAND PINK SALMON - EVEN — CHECK: Data entered for the same SMU more than once: Even Year: 2024 saw improved returns throughout the South Coast with returns approaching or exceeding the long-term average for systems on Vancouver Island and in the Mainland Inlets.  Returns were somewhat below the long-term average for the mainland, but most systems exceeded the recent (3 cycle) generational average.     
Expectations for 2026 are for a stabilization of abundance for Pink Salmon returning to ECVI and the mainland.  Pink returns are highly variable, and confidence in the forecasted return in 2026 is low, but average returns to this region are expected in 2026 
Odd Year: 2023 saw varied returns throughout South Coast, but generally abundance increased over the brood year.  Returns to Northern Vancouver Island were below the historical adult abundance, although with clear signs of improvement since escapement hit its lowest point in 2016/2017.  The mainland inlets in Area 12 saw continued poor escapement of Pink Salmon, but again with improvements over the brood year.  Expectations north of Adam River are for continued improvements in 2025, with potential to approach the long-term average escapement.  Particularly strong returns were observed in 2023 to major systems including Adam, Quinsam, Tsolum and Jervis Inlet while unenhanced returns to Big Qualicum continue to grow.   Above average escapements to these systems and promising fry counts from the Quinsam River suggest that we will see average to above average escapements for systems south of Adam River in 2025.</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WCVI - BARKLEY SOCKEYE SALMON: Sproat Lake CU: The two main contributing brood years to the 2025 run are 2020 and 2021 and the two main contributing smolt years are 2022 and 2023. Brood abundances were below average in 2020 and 2021 particularly in Great Central Lake, but improved relative to 2019. Smolt abundances were low in both Great Central Lake and Sproat Lake in 2022 and 2023. Based on ocean indicators and returns to date, marine survival rates for the 2022 and 2023 smolt years are - good. Given the considerations above, expectations are for an average Somass Sockeye return in 2025. 
Henderson Lake CU: For the 2025 return, the two main contributing brood years are 2020 and 2021 and the two main contributing smolt years are 2022 and 2023. Brood abundance was low in 2020 but improved in 2021. Based on ocean indicators, marine survival rates for the 2022 and 2023 smolt years are likely average in 2023. The 2024 Henderson adult return, however, was low and the age composition data showed similar abundances of 42s and 52s. this may bias the outlook downward to a below-average return.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PORCUPINE CHINOOK SALMON: The spawning escapement of Canadian-origin Yukon River mainstem Chinook salmon in 2024 was well below average at 24,183. The recent rebuilding target of 71,000 Mainstem Chinook endorsed by the Alaska Department of Fish and Game and Fisheries and Oceans under the newly signed Agreement of April 1, 2024 regarding Canadian-origin Yukon River Chinook Salmon for 2024 through 2030 was not met. In five and six year old fish dominate returns. Recent total production observed in Canadian-origin Yukon River Chinook salmon stocks is well below past years, averaging around 66,000 over the last ten years, compared to 150,000 in the 1980s and 1990s. 
Recent (2020 to 2023) forecast accuracy of escapement into Canada has been poor, likely due to on route mortality. 2024 escapement fell within pre-season range of 19,000 to 28,000). Assessment of Porcupine Chinook continues however with limited data. Outlook Category 1
YUKON CHINOOK SALMON: Aggregate includes 9 CUs . 71,000  
Rebuilding Target (SMSR)
STIKINE CHINOOK SALMON: The 2025 run is forecast to be well below the 10-year average of 14,475 and below the escapement goal range of 14,000 – 28,000. The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PORCUPINE CHUM SALMON: testing if paragraphs show up 
does this work??</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STIKINE COHO SALMON: hi chelsea! happy thursdayyyyyyy
PORCUPINE COHO SALMON: Very little is known about Coho Salmon stock status within Canadian portions of the Yukon River drainage. Data from the U.S. portion of the drainage suggest runs to the drainage have been below average in three of the past five years, with a declining trend. No assessment programs are currently undertaken in Canada and the current stock status is unknown. It is known that coho salmon primarily return as 4-year-olds and overlap with the tail end of the fall chum run.
TAKU COHO SALMON: Based on preliminary smolt abundance in 2024 combined with recent smolt-to-adult survival rates, an average run above the management target of 70,000 is expected for 2025. Run is an even split of 3 and 4 year olds.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a:t>ALSEK SOCKEYE SALMON: Based on brood year escapements that were both above and below the MSY target range and stock-recruitment relations from historical records, a below average, but within the escapement goal range run is expected. This aggregate stock is dominated by lake and river type age 5 fish.
STIKINE SOCKEYE SALMON: Based on a combination of primary brood year smolt counts and sibling-based predictions, an average run is anticipated for 2025 and it is expected escapement objectives will be achieved. This is an aggregate stock of lake and river type 5 year olds.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4</a:t>
            </a:fld>
            <a:endParaRPr lang="en-US" altLang="en-US"/>
          </a:p>
        </p:txBody>
      </p:sp>
    </p:spTree>
    <p:extLst>
      <p:ext uri="{BB962C8B-B14F-4D97-AF65-F5344CB8AC3E}">
        <p14:creationId xmlns:p14="http://schemas.microsoft.com/office/powerpoint/2010/main" val="352652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39F14-3A05-E54E-6283-A108776BB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50EF3-3230-1DF6-1DCC-5A5ECCE8F9C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DD1FD5E-1EB9-BF64-0847-B9B1EF45BA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1293F2-FED0-697D-DA1B-FB375D900CEE}"/>
              </a:ext>
            </a:extLst>
          </p:cNvPr>
          <p:cNvSpPr>
            <a:spLocks noGrp="1"/>
          </p:cNvSpPr>
          <p:nvPr>
            <p:ph type="sldNum" sz="quarter" idx="5"/>
          </p:nvPr>
        </p:nvSpPr>
        <p:spPr/>
        <p:txBody>
          <a:bodyPr/>
          <a:lstStyle/>
          <a:p>
            <a:fld id="{58B6414A-BA14-4DDA-AFF4-139240F35821}" type="slidenum">
              <a:rPr lang="en-US" altLang="en-US" smtClean="0"/>
              <a:pPr/>
              <a:t>5</a:t>
            </a:fld>
            <a:endParaRPr lang="en-US" altLang="en-US"/>
          </a:p>
        </p:txBody>
      </p:sp>
    </p:spTree>
    <p:extLst>
      <p:ext uri="{BB962C8B-B14F-4D97-AF65-F5344CB8AC3E}">
        <p14:creationId xmlns:p14="http://schemas.microsoft.com/office/powerpoint/2010/main" val="2615577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100">
                <a:latin typeface="Century Gothic" panose="020B0502020202020204" pitchFamily="34" charset="0"/>
              </a:rPr>
              <a:t>Need to update map. Maybe colour by Area. Change projection.</a:t>
            </a: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6</a:t>
            </a:fld>
            <a:endParaRPr lang="en-US" altLang="en-US"/>
          </a:p>
        </p:txBody>
      </p:sp>
    </p:spTree>
    <p:extLst>
      <p:ext uri="{BB962C8B-B14F-4D97-AF65-F5344CB8AC3E}">
        <p14:creationId xmlns:p14="http://schemas.microsoft.com/office/powerpoint/2010/main" val="298337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7</a:t>
            </a:fld>
            <a:endParaRPr lang="en-US" altLang="en-US"/>
          </a:p>
        </p:txBody>
      </p:sp>
    </p:spTree>
    <p:extLst>
      <p:ext uri="{BB962C8B-B14F-4D97-AF65-F5344CB8AC3E}">
        <p14:creationId xmlns:p14="http://schemas.microsoft.com/office/powerpoint/2010/main" val="327503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8</a:t>
            </a:fld>
            <a:endParaRPr lang="en-US" altLang="en-US"/>
          </a:p>
        </p:txBody>
      </p:sp>
    </p:spTree>
    <p:extLst>
      <p:ext uri="{BB962C8B-B14F-4D97-AF65-F5344CB8AC3E}">
        <p14:creationId xmlns:p14="http://schemas.microsoft.com/office/powerpoint/2010/main" val="112014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6A59-823F-36D4-9C87-A173D0438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EB61-5949-F62D-041B-AE51F8A80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D17F-18F4-E3DA-19CD-87FCD65DBFBF}"/>
              </a:ext>
            </a:extLst>
          </p:cNvPr>
          <p:cNvSpPr>
            <a:spLocks noGrp="1"/>
          </p:cNvSpPr>
          <p:nvPr>
            <p:ph type="body" idx="1"/>
          </p:nvPr>
        </p:nvSpPr>
        <p:spPr/>
        <p:txBody>
          <a:bodyPr/>
          <a:lstStyle/>
          <a:p>
            <a:r>
              <a:rPr lang="en-US" dirty="0">
                <a:ea typeface="ヒラギノ角ゴ Pro W3"/>
                <a:cs typeface="Calibri"/>
              </a:rPr>
              <a:t>Should color be removed? Keep that specific to WSP?</a:t>
            </a:r>
            <a:br>
              <a:rPr lang="en-US" dirty="0">
                <a:ea typeface="ヒラギノ角ゴ Pro W3"/>
                <a:cs typeface="+mn-lt"/>
              </a:rPr>
            </a:br>
            <a:r>
              <a:rPr lang="en-US" dirty="0">
                <a:ea typeface="ヒラギノ角ゴ Pro W3"/>
                <a:cs typeface="Calibri"/>
              </a:rPr>
              <a:t>Adjust to be more than just LRP</a:t>
            </a:r>
          </a:p>
        </p:txBody>
      </p:sp>
      <p:sp>
        <p:nvSpPr>
          <p:cNvPr id="4" name="Slide Number Placeholder 3">
            <a:extLst>
              <a:ext uri="{FF2B5EF4-FFF2-40B4-BE49-F238E27FC236}">
                <a16:creationId xmlns:a16="http://schemas.microsoft.com/office/drawing/2014/main" id="{D5CC3492-C46C-0319-D0E9-B649430F5854}"/>
              </a:ext>
            </a:extLst>
          </p:cNvPr>
          <p:cNvSpPr>
            <a:spLocks noGrp="1"/>
          </p:cNvSpPr>
          <p:nvPr>
            <p:ph type="sldNum" sz="quarter" idx="5"/>
          </p:nvPr>
        </p:nvSpPr>
        <p:spPr/>
        <p:txBody>
          <a:bodyPr/>
          <a:lstStyle/>
          <a:p>
            <a:fld id="{58B6414A-BA14-4DDA-AFF4-139240F35821}" type="slidenum">
              <a:rPr lang="en-US" altLang="en-US" smtClean="0"/>
              <a:pPr/>
              <a:t>9</a:t>
            </a:fld>
            <a:endParaRPr lang="en-US" altLang="en-US"/>
          </a:p>
        </p:txBody>
      </p:sp>
    </p:spTree>
    <p:extLst>
      <p:ext uri="{BB962C8B-B14F-4D97-AF65-F5344CB8AC3E}">
        <p14:creationId xmlns:p14="http://schemas.microsoft.com/office/powerpoint/2010/main" val="31785814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78E68-B847-55E4-324B-9A21EE42888C}"/>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4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0F24ED5-5096-2EAE-707B-54A927ADB030}"/>
              </a:ext>
            </a:extLst>
          </p:cNvPr>
          <p:cNvSpPr>
            <a:spLocks noGrp="1"/>
          </p:cNvSpPr>
          <p:nvPr>
            <p:ph type="sldNum" sz="quarter" idx="10"/>
          </p:nvPr>
        </p:nvSpPr>
        <p:spPr>
          <a:xfrm>
            <a:off x="567696" y="6259967"/>
            <a:ext cx="564409" cy="365125"/>
          </a:xfrm>
          <a:prstGeom prst="rect">
            <a:avLst/>
          </a:prstGeom>
        </p:spPr>
        <p:txBody>
          <a:bodyPr/>
          <a:lstStyle/>
          <a:p>
            <a:fld id="{4AF31215-D414-49A1-B0BE-FA6A849F09BB}" type="slidenum">
              <a:rPr lang="en-US" altLang="en-US" smtClean="0"/>
              <a:pPr/>
              <a:t>‹#›</a:t>
            </a:fld>
            <a:endParaRPr lang="en-US" altLang="en-US"/>
          </a:p>
        </p:txBody>
      </p:sp>
      <p:pic>
        <p:nvPicPr>
          <p:cNvPr id="7" name="Picture 3" descr="\\prod.prv\shared\NCR\CMO\CMB_NEW\0400-Comms Svcs\480 - Publishing and Production\!Flag Signatures\Canada Wordmark\Colour\Canada_Colour.png">
            <a:extLst>
              <a:ext uri="{FF2B5EF4-FFF2-40B4-BE49-F238E27FC236}">
                <a16:creationId xmlns:a16="http://schemas.microsoft.com/office/drawing/2014/main" id="{58BAB1A2-29FC-68A9-017B-94146F49FBE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extLst>
      <p:ext uri="{BB962C8B-B14F-4D97-AF65-F5344CB8AC3E}">
        <p14:creationId xmlns:p14="http://schemas.microsoft.com/office/powerpoint/2010/main" val="14620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2BF17-4193-C6FC-AC84-55F6C81846FD}"/>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22" name="Rectangle 21">
            <a:extLst>
              <a:ext uri="{FF2B5EF4-FFF2-40B4-BE49-F238E27FC236}">
                <a16:creationId xmlns:a16="http://schemas.microsoft.com/office/drawing/2014/main" id="{C04CF8E6-7043-0A1D-2768-9FC1C3669BE9}"/>
              </a:ext>
            </a:extLst>
          </p:cNvPr>
          <p:cNvSpPr/>
          <p:nvPr userDrawn="1"/>
        </p:nvSpPr>
        <p:spPr>
          <a:xfrm>
            <a:off x="-1" y="727531"/>
            <a:ext cx="12192000" cy="5395913"/>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3" descr="\\prod.prv\shared\NCR\CMO\CMB_NEW\0400-Comms Svcs\480 - Publishing and Production\!Flag Signatures\Canada Wordmark\Colour\Canada_Colour.png">
            <a:extLst>
              <a:ext uri="{FF2B5EF4-FFF2-40B4-BE49-F238E27FC236}">
                <a16:creationId xmlns:a16="http://schemas.microsoft.com/office/drawing/2014/main" id="{0E00909B-063F-ACCD-19D0-C1624A76987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6" name="Rectangle 5">
            <a:extLst>
              <a:ext uri="{FF2B5EF4-FFF2-40B4-BE49-F238E27FC236}">
                <a16:creationId xmlns:a16="http://schemas.microsoft.com/office/drawing/2014/main" id="{E946A01A-8A7F-D9B5-0A17-AEA65CC978C4}"/>
              </a:ext>
            </a:extLst>
          </p:cNvPr>
          <p:cNvSpPr/>
          <p:nvPr userDrawn="1"/>
        </p:nvSpPr>
        <p:spPr>
          <a:xfrm>
            <a:off x="6096000"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A6353D-BAE3-8057-F27D-1E15C38A4186}"/>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ECAD60D-2B96-63D3-A347-18ABAA2DEB14}"/>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58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C3B58F7-7F45-5514-8B59-F0788F965C3B}"/>
              </a:ext>
            </a:extLst>
          </p:cNvPr>
          <p:cNvSpPr txBox="1">
            <a:spLocks/>
          </p:cNvSpPr>
          <p:nvPr userDrawn="1"/>
        </p:nvSpPr>
        <p:spPr>
          <a:xfrm rot="16200000">
            <a:off x="8255264" y="4411489"/>
            <a:ext cx="2436466"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2000" spc="30">
                <a:ln w="6350">
                  <a:noFill/>
                </a:ln>
                <a:solidFill>
                  <a:schemeClr val="bg1"/>
                </a:solidFill>
                <a:effectLst/>
                <a:latin typeface="Segoe UI" panose="020B0502040204020203" pitchFamily="34" charset="0"/>
                <a:ea typeface="ヒラギノ角ゴ Pro W3" pitchFamily="127" charset="-128"/>
                <a:cs typeface="Segoe UI" panose="020B0502040204020203" pitchFamily="34" charset="0"/>
              </a:rPr>
              <a:t>OUTLINE</a:t>
            </a:r>
          </a:p>
        </p:txBody>
      </p:sp>
      <p:sp>
        <p:nvSpPr>
          <p:cNvPr id="8" name="Rectangle 7">
            <a:extLst>
              <a:ext uri="{FF2B5EF4-FFF2-40B4-BE49-F238E27FC236}">
                <a16:creationId xmlns:a16="http://schemas.microsoft.com/office/drawing/2014/main" id="{E3D49D43-4A2A-65A3-8F86-15C0B4ED8F76}"/>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80E1AD-9D03-0B84-0DDC-8303B509CE88}"/>
              </a:ext>
            </a:extLst>
          </p:cNvPr>
          <p:cNvSpPr>
            <a:spLocks noGrp="1"/>
          </p:cNvSpPr>
          <p:nvPr>
            <p:ph type="title"/>
          </p:nvPr>
        </p:nvSpPr>
        <p:spPr>
          <a:xfrm>
            <a:off x="1264714" y="148168"/>
            <a:ext cx="10515600" cy="438022"/>
          </a:xfrm>
          <a:prstGeom prst="rect">
            <a:avLst/>
          </a:prstGeom>
        </p:spPr>
        <p:txBody>
          <a:bodyPr/>
          <a:lstStyle>
            <a:lvl1pPr>
              <a:defRPr sz="2000">
                <a:ln w="6350">
                  <a:noFill/>
                </a:ln>
                <a:effectLst/>
              </a:defRPr>
            </a:lvl1pPr>
          </a:lstStyle>
          <a:p>
            <a:r>
              <a:rPr lang="en-US"/>
              <a:t>Click to edit Master title style</a:t>
            </a:r>
          </a:p>
        </p:txBody>
      </p:sp>
      <p:sp>
        <p:nvSpPr>
          <p:cNvPr id="9" name="Text Placeholder 8">
            <a:extLst>
              <a:ext uri="{FF2B5EF4-FFF2-40B4-BE49-F238E27FC236}">
                <a16:creationId xmlns:a16="http://schemas.microsoft.com/office/drawing/2014/main" id="{0F5FF97C-8F1C-00D4-2C0A-EF5DB21DC781}"/>
              </a:ext>
            </a:extLst>
          </p:cNvPr>
          <p:cNvSpPr>
            <a:spLocks noGrp="1"/>
          </p:cNvSpPr>
          <p:nvPr>
            <p:ph type="body" sz="quarter" idx="13" hasCustomPrompt="1"/>
          </p:nvPr>
        </p:nvSpPr>
        <p:spPr>
          <a:xfrm>
            <a:off x="938213" y="968375"/>
            <a:ext cx="3681412" cy="617538"/>
          </a:xfrm>
          <a:prstGeom prst="rect">
            <a:avLst/>
          </a:prstGeom>
        </p:spPr>
        <p:txBody>
          <a:bodyPr/>
          <a:lstStyle>
            <a:lvl1pPr marL="0" indent="0">
              <a:buNone/>
              <a:defRPr/>
            </a:lvl1pPr>
          </a:lstStyle>
          <a:p>
            <a:pPr lvl="0"/>
            <a:r>
              <a:rPr lang="en-US"/>
              <a:t>TEXT</a:t>
            </a:r>
          </a:p>
        </p:txBody>
      </p:sp>
    </p:spTree>
    <p:extLst>
      <p:ext uri="{BB962C8B-B14F-4D97-AF65-F5344CB8AC3E}">
        <p14:creationId xmlns:p14="http://schemas.microsoft.com/office/powerpoint/2010/main" val="404290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32BB9-1C9D-3DB5-E1E1-BE99A69A2F70}"/>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47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F89F82-F064-991E-6BBE-629C7BFB0FAA}"/>
              </a:ext>
            </a:extLst>
          </p:cNvPr>
          <p:cNvSpPr txBox="1"/>
          <p:nvPr userDrawn="1">
            <p:extLst>
              <p:ext uri="{1162E1C5-73C7-4A58-AE30-91384D911F3F}">
                <p184:classification xmlns:p184="http://schemas.microsoft.com/office/powerpoint/2018/4/main" val="hdr"/>
              </p:ext>
            </p:extLst>
          </p:nvPr>
        </p:nvSpPr>
        <p:spPr>
          <a:xfrm>
            <a:off x="7415214" y="63503"/>
            <a:ext cx="1700212" cy="103875"/>
          </a:xfrm>
          <a:prstGeom prst="rect">
            <a:avLst/>
          </a:prstGeom>
        </p:spPr>
        <p:txBody>
          <a:bodyPr horzOverflow="overflow" lIns="0" tIns="0" rIns="0" bIns="0">
            <a:spAutoFit/>
          </a:bodyPr>
          <a:lstStyle/>
          <a:p>
            <a:pPr algn="l"/>
            <a:r>
              <a:rPr lang="en-US" sz="675">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Non-Classifié</a:t>
            </a:r>
          </a:p>
        </p:txBody>
      </p:sp>
      <p:pic>
        <p:nvPicPr>
          <p:cNvPr id="10" name="Picture 9" descr="A river with fog and trees in the background&#10;&#10;AI-generated content may be incorrect.">
            <a:extLst>
              <a:ext uri="{FF2B5EF4-FFF2-40B4-BE49-F238E27FC236}">
                <a16:creationId xmlns:a16="http://schemas.microsoft.com/office/drawing/2014/main" id="{534DC0AC-9905-7ACD-C36A-9F88F384FC0A}"/>
              </a:ext>
            </a:extLst>
          </p:cNvPr>
          <p:cNvPicPr>
            <a:picLocks noChangeAspect="1"/>
          </p:cNvPicPr>
          <p:nvPr userDrawn="1"/>
        </p:nvPicPr>
        <p:blipFill>
          <a:blip r:embed="rId6"/>
          <a:srcRect l="11975" t="5320" r="3801" b="10173"/>
          <a:stretch/>
        </p:blipFill>
        <p:spPr>
          <a:xfrm>
            <a:off x="0" y="0"/>
            <a:ext cx="12192001" cy="6857998"/>
          </a:xfrm>
          <a:prstGeom prst="rect">
            <a:avLst/>
          </a:prstGeom>
        </p:spPr>
      </p:pic>
      <p:grpSp>
        <p:nvGrpSpPr>
          <p:cNvPr id="12" name="Group 11">
            <a:extLst>
              <a:ext uri="{FF2B5EF4-FFF2-40B4-BE49-F238E27FC236}">
                <a16:creationId xmlns:a16="http://schemas.microsoft.com/office/drawing/2014/main" id="{ACB5D0BB-C439-EE8E-453D-40CCCE48A6AE}"/>
              </a:ext>
            </a:extLst>
          </p:cNvPr>
          <p:cNvGrpSpPr/>
          <p:nvPr userDrawn="1"/>
        </p:nvGrpSpPr>
        <p:grpSpPr>
          <a:xfrm>
            <a:off x="1185867" y="232915"/>
            <a:ext cx="3228856" cy="234633"/>
            <a:chOff x="1277700" y="1490215"/>
            <a:chExt cx="2972359" cy="215994"/>
          </a:xfrm>
        </p:grpSpPr>
        <p:sp>
          <p:nvSpPr>
            <p:cNvPr id="15" name="Rectangle 14">
              <a:extLst>
                <a:ext uri="{FF2B5EF4-FFF2-40B4-BE49-F238E27FC236}">
                  <a16:creationId xmlns:a16="http://schemas.microsoft.com/office/drawing/2014/main" id="{2ADDB93F-502F-8BB5-B71D-CAD7FE969F66}"/>
                </a:ext>
              </a:extLst>
            </p:cNvPr>
            <p:cNvSpPr/>
            <p:nvPr userDrawn="1"/>
          </p:nvSpPr>
          <p:spPr>
            <a:xfrm>
              <a:off x="1277700" y="1490215"/>
              <a:ext cx="432593" cy="215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8A0096-3AC0-A61E-78ED-393D985138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77700" y="1490215"/>
              <a:ext cx="2972359" cy="215994"/>
            </a:xfrm>
            <a:prstGeom prst="rect">
              <a:avLst/>
            </a:prstGeom>
          </p:spPr>
        </p:pic>
      </p:grpSp>
      <p:sp>
        <p:nvSpPr>
          <p:cNvPr id="18" name="Slide Number Placeholder 5">
            <a:extLst>
              <a:ext uri="{FF2B5EF4-FFF2-40B4-BE49-F238E27FC236}">
                <a16:creationId xmlns:a16="http://schemas.microsoft.com/office/drawing/2014/main" id="{7CE74CA2-1AF6-D605-B6D2-84852D9528A1}"/>
              </a:ext>
            </a:extLst>
          </p:cNvPr>
          <p:cNvSpPr txBox="1">
            <a:spLocks/>
          </p:cNvSpPr>
          <p:nvPr userDrawn="1"/>
        </p:nvSpPr>
        <p:spPr>
          <a:xfrm>
            <a:off x="457204" y="6459865"/>
            <a:ext cx="982663" cy="16522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egoe UI Semilight" panose="020B0402040204020203" pitchFamily="34" charset="0"/>
                <a:ea typeface="ヒラギノ角ゴ Pro W3" pitchFamily="127" charset="-128"/>
                <a:cs typeface="Segoe UI Semilight" panose="020B0402040204020203"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a:lstStyle>
          <a:p>
            <a:endParaRPr lang="en-US" altLang="en-US"/>
          </a:p>
        </p:txBody>
      </p:sp>
      <p:sp>
        <p:nvSpPr>
          <p:cNvPr id="19" name="Slide Number Placeholder 5">
            <a:extLst>
              <a:ext uri="{FF2B5EF4-FFF2-40B4-BE49-F238E27FC236}">
                <a16:creationId xmlns:a16="http://schemas.microsoft.com/office/drawing/2014/main" id="{1E4AD7A9-5927-B6A7-864F-4375D8AA3771}"/>
              </a:ext>
            </a:extLst>
          </p:cNvPr>
          <p:cNvSpPr>
            <a:spLocks noGrp="1"/>
          </p:cNvSpPr>
          <p:nvPr>
            <p:ph type="sldNum" sz="quarter" idx="4"/>
          </p:nvPr>
        </p:nvSpPr>
        <p:spPr>
          <a:xfrm>
            <a:off x="425771" y="6259966"/>
            <a:ext cx="423307" cy="365125"/>
          </a:xfrm>
          <a:prstGeom prst="rect">
            <a:avLst/>
          </a:prstGeom>
        </p:spPr>
        <p:txBody>
          <a:bodyPr vert="horz" wrap="square" lIns="91440" tIns="45720" rIns="91440" bIns="45720" numCol="1" anchor="ctr" anchorCtr="0" compatLnSpc="1">
            <a:prstTxWarp prst="textNoShape">
              <a:avLst/>
            </a:prstTxWarp>
          </a:bodyPr>
          <a:lstStyle>
            <a:lvl1pPr algn="l">
              <a:defRPr sz="1000">
                <a:solidFill>
                  <a:schemeClr val="bg1"/>
                </a:solidFill>
                <a:latin typeface="Segoe UI Semilight" panose="020B0402040204020203" pitchFamily="34" charset="0"/>
                <a:cs typeface="Segoe UI Semilight" panose="020B0402040204020203" pitchFamily="34" charset="0"/>
              </a:defRPr>
            </a:lvl1pPr>
          </a:lstStyle>
          <a:p>
            <a:fld id="{4AF31215-D414-49A1-B0BE-FA6A849F09BB}" type="slidenum">
              <a:rPr lang="en-US" altLang="en-US" smtClean="0"/>
              <a:pPr/>
              <a:t>‹#›</a:t>
            </a:fld>
            <a:endParaRPr lang="en-US" altLang="en-US"/>
          </a:p>
        </p:txBody>
      </p:sp>
      <p:pic>
        <p:nvPicPr>
          <p:cNvPr id="20" name="Picture 3" descr="\\prod.prv\shared\NCR\CMO\CMB_NEW\0400-Comms Svcs\480 - Publishing and Production\!Flag Signatures\Canada Wordmark\Colour\Canada_Colour.png">
            <a:extLst>
              <a:ext uri="{FF2B5EF4-FFF2-40B4-BE49-F238E27FC236}">
                <a16:creationId xmlns:a16="http://schemas.microsoft.com/office/drawing/2014/main" id="{3BBF7516-32E1-4273-986F-06D03EC1A835}"/>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cSld>
  <p:clrMap bg1="lt1" tx1="dk1" bg2="lt2" tx2="dk2" accent1="accent1" accent2="accent2" accent3="accent3" accent4="accent4" accent5="accent5" accent6="accent6" hlink="hlink" folHlink="folHlink"/>
  <p:sldLayoutIdLst>
    <p:sldLayoutId id="2147483955" r:id="rId1"/>
    <p:sldLayoutId id="2147483953" r:id="rId2"/>
    <p:sldLayoutId id="2147483956" r:id="rId3"/>
    <p:sldLayoutId id="2147483954" r:id="rId4"/>
  </p:sldLayoutIdLst>
  <p:hf hdr="0" ftr="0" dt="0"/>
  <p:txStyles>
    <p:titleStyle>
      <a:lvl1pPr algn="r" defTabSz="257175" rtl="0" eaLnBrk="1" fontAlgn="base" hangingPunct="1">
        <a:spcBef>
          <a:spcPct val="0"/>
        </a:spcBef>
        <a:spcAft>
          <a:spcPct val="0"/>
        </a:spcAft>
        <a:defRPr lang="en-US" sz="225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2pPr>
      <a:lvl3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3pPr>
      <a:lvl4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4pPr>
      <a:lvl5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5pPr>
      <a:lvl6pPr marL="25717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6pPr>
      <a:lvl7pPr marL="51435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7pPr>
      <a:lvl8pPr marL="77152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8pPr>
      <a:lvl9pPr marL="102870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9pPr>
    </p:titleStyle>
    <p:body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
<Relationship Id="rId3" Type="http://schemas.openxmlformats.org/officeDocument/2006/relationships/image" Target="../media/image7.png"/>
<Relationship Id="rId2" Type="http://schemas.openxmlformats.org/officeDocument/2006/relationships/notesSlide" Target="../notesSlides/notesSlide10.xml"/>
<Relationship Id="rId1" Type="http://schemas.openxmlformats.org/officeDocument/2006/relationships/slideLayout" Target="../slideLayouts/slideLayout4.xml"/>
</Relationships>

</file>

<file path=ppt/slides/_rels/slide11.xml.rels><?xml version="1.0" encoding="UTF-8" standalone="yes"?>

<Relationships  xmlns="http://schemas.openxmlformats.org/package/2006/relationships">
<Relationship Id="rId3" Type="http://schemas.openxmlformats.org/officeDocument/2006/relationships/hyperlink" Target="https://waves-vagues.dfo-mpo.gc.ca/library-bibliotheque/41263625.pdf" TargetMode="External"/>
<Relationship Id="rId2" Type="http://schemas.openxmlformats.org/officeDocument/2006/relationships/notesSlide" Target="../notesSlides/notesSlide11.xml"/>
<Relationship Id="rId1" Type="http://schemas.openxmlformats.org/officeDocument/2006/relationships/slideLayout" Target="../slideLayouts/slideLayout2.xml"/>
<Relationship Id="rId4" Type="http://schemas.openxmlformats.org/officeDocument/2006/relationships/hyperlink" Target="https://waves-vagues.dfo-mpo.gc.ca/library-bibliotheque/41298469.pdf" TargetMode="External"/>
</Relationships>

</file>

<file path=ppt/slides/_rels/slide12.xml.rels><?xml version="1.0" encoding="UTF-8" standalone="yes"?>

<Relationships  xmlns="http://schemas.openxmlformats.org/package/2006/relationships">
<Relationship Id="rId3" Type="http://schemas.openxmlformats.org/officeDocument/2006/relationships/image" Target="../media/image8.png"/>
<Relationship Id="rId2" Type="http://schemas.openxmlformats.org/officeDocument/2006/relationships/notesSlide" Target="../notesSlides/notesSlide12.xml"/>
<Relationship Id="rId1" Type="http://schemas.openxmlformats.org/officeDocument/2006/relationships/slideLayout" Target="../slideLayouts/slideLayout4.xml"/>
</Relationships>

</file>

<file path=ppt/slides/_rels/slide13.xml.rels><?xml version="1.0" encoding="UTF-8" standalone="yes"?>

<Relationships  xmlns="http://schemas.openxmlformats.org/package/2006/relationships">
<Relationship Id="rId3" Type="http://schemas.openxmlformats.org/officeDocument/2006/relationships/image" Target="../media/image9.png"/>
<Relationship Id="rId2" Type="http://schemas.openxmlformats.org/officeDocument/2006/relationships/notesSlide" Target="../notesSlides/notesSlide13.xml"/>
<Relationship Id="rId1" Type="http://schemas.openxmlformats.org/officeDocument/2006/relationships/slideLayout" Target="../slideLayouts/slideLayout4.xml"/>
<Relationship Id="rId4" Type="http://schemas.openxmlformats.org/officeDocument/2006/relationships/image" Target="../media/image10.png"/>
</Relationships>

</file>

<file path=ppt/slides/_rels/slide14.xml.rels><?xml version="1.0" encoding="UTF-8" standalone="yes"?>

<Relationships  xmlns="http://schemas.openxmlformats.org/package/2006/relationships">
<Relationship Id="rId3" Type="http://schemas.openxmlformats.org/officeDocument/2006/relationships/image" Target="../media/image11.png"/>
<Relationship Id="rId2" Type="http://schemas.openxmlformats.org/officeDocument/2006/relationships/notesSlide" Target="../notesSlides/notesSlide14.xml"/>
<Relationship Id="rId1" Type="http://schemas.openxmlformats.org/officeDocument/2006/relationships/slideLayout" Target="../slideLayouts/slideLayout4.xml"/>
<Relationship Id="rId4" Type="http://schemas.openxmlformats.org/officeDocument/2006/relationships/image" Target="../media/image12.png"/>
</Relationships>

</file>

<file path=ppt/slides/_rels/slide15.xml.rels><?xml version="1.0" encoding="UTF-8" standalone="yes"?>

<Relationships  xmlns="http://schemas.openxmlformats.org/package/2006/relationships">
<Relationship Id="rId3" Type="http://schemas.openxmlformats.org/officeDocument/2006/relationships/image" Target="../media/image13.emf"/>
<Relationship Id="rId2" Type="http://schemas.openxmlformats.org/officeDocument/2006/relationships/notesSlide" Target="../notesSlides/notesSlide15.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
<Relationship Id="rId3" Type="http://schemas.openxmlformats.org/officeDocument/2006/relationships/image" Target="../media/image14.jpeg"/>
<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4.xml"/>
</Relationships>

</file>

<file path=ppt/slides/_rels/slide2.xml.rels><?xml version="1.0" encoding="UTF-8" standalone="yes"?>

<Relationships  xmlns="http://schemas.openxmlformats.org/package/2006/relationships">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4.xml"/>
</Relationships>

</file>

<file path=ppt/slides/_rels/slide21.xml.rels><?xml version="1.0" encoding="UTF-8" standalone="yes"?>

<Relationships  xmlns="http://schemas.openxmlformats.org/package/2006/relationships">
<Relationship Id="rId3" Type="http://schemas.openxmlformats.org/officeDocument/2006/relationships/image" Target="../media/image15.jpeg"/>
<Relationship Id="rId2" Type="http://schemas.openxmlformats.org/officeDocument/2006/relationships/notesSlide" Target="../notesSlides/notesSlide18.xml"/>
<Relationship Id="rId1" Type="http://schemas.openxmlformats.org/officeDocument/2006/relationships/slideLayout" Target="../slideLayouts/slideLayout4.xml"/>
</Relationships>

</file>

<file path=ppt/slides/_rels/slide22.xml.rels><?xml version="1.0" encoding="UTF-8" standalone="yes"?>

<Relationships  xmlns="http://schemas.openxmlformats.org/package/2006/relationships">
<Relationship Id="rId3" Type="http://schemas.openxmlformats.org/officeDocument/2006/relationships/image" Target="../media/image16.jpeg"/>
<Relationship Id="rId2" Type="http://schemas.openxmlformats.org/officeDocument/2006/relationships/notesSlide" Target="../notesSlides/notesSlide19.xml"/>
<Relationship Id="rId1" Type="http://schemas.openxmlformats.org/officeDocument/2006/relationships/slideLayout" Target="../slideLayouts/slideLayout4.xml"/>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4.xml"/>
</Relationships>

</file>

<file path=ppt/slides/_rels/slide24.xml.rels><?xml version="1.0" encoding="UTF-8" standalone="yes"?>

<Relationships  xmlns="http://schemas.openxmlformats.org/package/2006/relationships">
<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1.xml"/>
<Relationship Id="rId3" Type="http://schemas.openxmlformats.org/officeDocument/2006/relationships/image" Target="../media/ca3432c387df3528fbea4d6a0058a518fd0f898d.pn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2.xml"/>
<Relationship Id="rId3" Type="http://schemas.openxmlformats.org/officeDocument/2006/relationships/image" Target="../media/ca3432c387df3528fbea4d6a0058a518fd0f898d.png"/>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3.xml"/>
<Relationship Id="rId3" Type="http://schemas.openxmlformats.org/officeDocument/2006/relationships/image" Target="../media/ca3432c387df3528fbea4d6a0058a518fd0f898d.png"/>
</Relationships>

</file>

<file path=ppt/slides/_rels/slide2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4.xml"/>
<Relationship Id="rId3" Type="http://schemas.openxmlformats.org/officeDocument/2006/relationships/image" Target="../media/ca3432c387df3528fbea4d6a0058a518fd0f898d.png"/>
</Relationships>

</file>

<file path=ppt/slides/_rels/slide2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5.xml"/>
<Relationship Id="rId3" Type="http://schemas.openxmlformats.org/officeDocument/2006/relationships/image" Target="../media/ca3432c387df3528fbea4d6a0058a518fd0f898d.png"/>
</Relationships>

</file>

<file path=ppt/slides/_rels/slide3.xml.rels><?xml version="1.0" encoding="UTF-8" standalone="yes"?>

<Relationships  xmlns="http://schemas.openxmlformats.org/package/2006/relationships">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6.xml"/>
<Relationship Id="rId3" Type="http://schemas.openxmlformats.org/officeDocument/2006/relationships/image" Target="../media/ca3432c387df3528fbea4d6a0058a518fd0f898d.png"/>
</Relationships>

</file>

<file path=ppt/slides/_rels/slide31.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7.xml"/>
<Relationship Id="rId3" Type="http://schemas.openxmlformats.org/officeDocument/2006/relationships/image" Target="../media/ca3432c387df3528fbea4d6a0058a518fd0f898d.png"/>
</Relationships>

</file>

<file path=ppt/slides/_rels/slide32.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8.xml"/>
<Relationship Id="rId3" Type="http://schemas.openxmlformats.org/officeDocument/2006/relationships/image" Target="../media/ca3432c387df3528fbea4d6a0058a518fd0f898d.png"/>
</Relationships>

</file>

<file path=ppt/slides/_rels/slide3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29.xml"/>
<Relationship Id="rId3" Type="http://schemas.openxmlformats.org/officeDocument/2006/relationships/image" Target="../media/ca3432c387df3528fbea4d6a0058a518fd0f898d.png"/>
</Relationships>

</file>

<file path=ppt/slides/_rels/slide3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0.xml"/>
<Relationship Id="rId3" Type="http://schemas.openxmlformats.org/officeDocument/2006/relationships/image" Target="../media/ca3432c387df3528fbea4d6a0058a518fd0f898d.pn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1.xml"/>
<Relationship Id="rId3" Type="http://schemas.openxmlformats.org/officeDocument/2006/relationships/image" Target="../media/ca3432c387df3528fbea4d6a0058a518fd0f898d.png"/>
</Relationships>

</file>

<file path=ppt/slides/_rels/slide3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2.xml"/>
<Relationship Id="rId3" Type="http://schemas.openxmlformats.org/officeDocument/2006/relationships/image" Target="../media/ca3432c387df3528fbea4d6a0058a518fd0f898d.png"/>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3.xml"/>
<Relationship Id="rId3" Type="http://schemas.openxmlformats.org/officeDocument/2006/relationships/image" Target="../media/ca3432c387df3528fbea4d6a0058a518fd0f898d.png"/>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4.xml"/>
<Relationship Id="rId3" Type="http://schemas.openxmlformats.org/officeDocument/2006/relationships/image" Target="../media/ca3432c387df3528fbea4d6a0058a518fd0f898d.png"/>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notesSlide" Target="../notesSlides/notesSlide35.xml"/>
<Relationship Id="rId3" Type="http://schemas.openxmlformats.org/officeDocument/2006/relationships/image" Target="../media/ca3432c387df3528fbea4d6a0058a518fd0f898d.png"/>
</Relationships>

</file>

<file path=ppt/slides/_rels/slide4.xml.rels><?xml version="1.0" encoding="UTF-8" standalone="yes"?>

<Relationships  xmlns="http://schemas.openxmlformats.org/package/2006/relationships">
<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
<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
<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2" Type="http://schemas.openxmlformats.org/officeDocument/2006/relationships/notesSlide" Target="../notesSlides/notesSlide8.xml"/>
<Relationship Id="rId1" Type="http://schemas.openxmlformats.org/officeDocument/2006/relationships/slideLayout" Target="../slideLayouts/slideLayout4.xml"/>
</Relationships>

</file>

<file path=ppt/slides/_rels/slide9.xml.rels><?xml version="1.0" encoding="UTF-8" standalone="yes"?>

<Relationships  xmlns="http://schemas.openxmlformats.org/package/2006/relationships">
<Relationship Id="rId3" Type="http://schemas.openxmlformats.org/officeDocument/2006/relationships/image" Target="../media/image6.png"/>
<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2" y="6434464"/>
            <a:ext cx="238110" cy="205383"/>
          </a:xfrm>
        </p:spPr>
        <p:txBody>
          <a:bodyPr/>
          <a:lstStyle/>
          <a:p>
            <a:fld id="{A3C1C3F4-7627-499B-A387-D46B6B71D0BD}" type="slidenum">
              <a:rPr lang="en-US" altLang="en-US" smtClean="0"/>
              <a:pPr/>
              <a:t>1</a:t>
            </a:fld>
            <a:endParaRPr lang="en-US" altLang="en-US"/>
          </a:p>
        </p:txBody>
      </p:sp>
      <p:sp>
        <p:nvSpPr>
          <p:cNvPr id="3" name="Title 1"/>
          <p:cNvSpPr>
            <a:spLocks noGrp="1"/>
          </p:cNvSpPr>
          <p:nvPr>
            <p:ph type="ctrTitle" idx="4294967295"/>
          </p:nvPr>
        </p:nvSpPr>
        <p:spPr>
          <a:xfrm>
            <a:off x="5829300" y="4670825"/>
            <a:ext cx="5979122" cy="787598"/>
          </a:xfrm>
          <a:prstGeom prst="rect">
            <a:avLst/>
          </a:prstGeom>
        </p:spPr>
        <p:txBody>
          <a:bodyPr>
            <a:noAutofit/>
          </a:bodyPr>
          <a:lstStyle/>
          <a:p>
            <a:pPr algn="r" eaLnBrk="1" hangingPunct="1">
              <a:lnSpc>
                <a:spcPct val="90000"/>
              </a:lnSpc>
            </a:pPr>
            <a:r>
              <a:rPr lang="en-CA" altLang="en-US" sz="4200" spc="-85">
                <a:solidFill>
                  <a:schemeClr val="bg1"/>
                </a:solidFill>
                <a:effectLst>
                  <a:glow rad="127000">
                    <a:schemeClr val="tx1">
                      <a:alpha val="10000"/>
                    </a:schemeClr>
                  </a:glow>
                </a:effectLst>
                <a:ea typeface="ヒラギノ角ゴ Pro W3" pitchFamily="127" charset="-128"/>
              </a:rPr>
              <a:t>Preliminary 2025</a:t>
            </a:r>
            <a:br>
              <a:rPr lang="en-CA" altLang="en-US" sz="4200" spc="-85">
                <a:solidFill>
                  <a:schemeClr val="bg1"/>
                </a:solidFill>
                <a:effectLst>
                  <a:glow rad="127000">
                    <a:schemeClr val="tx1">
                      <a:alpha val="10000"/>
                    </a:schemeClr>
                  </a:glow>
                </a:effectLst>
                <a:ea typeface="ヒラギノ角ゴ Pro W3" pitchFamily="127" charset="-128"/>
              </a:rPr>
            </a:br>
            <a:r>
              <a:rPr lang="en-CA" altLang="en-US" sz="4200" spc="-85">
                <a:solidFill>
                  <a:schemeClr val="bg1"/>
                </a:solidFill>
                <a:effectLst>
                  <a:glow rad="127000">
                    <a:schemeClr val="tx1">
                      <a:alpha val="10000"/>
                    </a:schemeClr>
                  </a:glow>
                </a:effectLst>
                <a:ea typeface="ヒラギノ角ゴ Pro W3" pitchFamily="127" charset="-128"/>
              </a:rPr>
              <a:t>Pacific Salmon Outlook</a:t>
            </a:r>
          </a:p>
        </p:txBody>
      </p:sp>
    </p:spTree>
    <p:extLst>
      <p:ext uri="{BB962C8B-B14F-4D97-AF65-F5344CB8AC3E}">
        <p14:creationId xmlns:p14="http://schemas.microsoft.com/office/powerpoint/2010/main" val="150114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9CD0-C654-0760-A251-91CAD66B88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61CEC5-9E5D-3B43-186C-DBE0225DBC1E}"/>
              </a:ext>
            </a:extLst>
          </p:cNvPr>
          <p:cNvSpPr>
            <a:spLocks noGrp="1"/>
          </p:cNvSpPr>
          <p:nvPr>
            <p:ph type="sldNum" sz="quarter" idx="12"/>
          </p:nvPr>
        </p:nvSpPr>
        <p:spPr/>
        <p:txBody>
          <a:bodyPr/>
          <a:lstStyle/>
          <a:p>
            <a:pPr algn="l"/>
            <a:fld id="{A3C1C3F4-7627-499B-A387-D46B6B71D0BD}" type="slidenum">
              <a:rPr lang="en-US" altLang="en-US" smtClean="0"/>
              <a:pPr algn="l"/>
              <a:t>10</a:t>
            </a:fld>
            <a:endParaRPr lang="en-US" altLang="en-US"/>
          </a:p>
        </p:txBody>
      </p:sp>
      <p:graphicFrame>
        <p:nvGraphicFramePr>
          <p:cNvPr id="3" name="Table 8">
            <a:extLst>
              <a:ext uri="{FF2B5EF4-FFF2-40B4-BE49-F238E27FC236}">
                <a16:creationId xmlns:a16="http://schemas.microsoft.com/office/drawing/2014/main" id="{0CC05A5D-43BB-E8F4-B76D-FA73FD13501E}"/>
              </a:ext>
            </a:extLst>
          </p:cNvPr>
          <p:cNvGraphicFramePr>
            <a:graphicFrameLocks noGrp="1"/>
          </p:cNvGraphicFramePr>
          <p:nvPr>
            <p:extLst>
              <p:ext uri="{D42A27DB-BD31-4B8C-83A1-F6EECF244321}">
                <p14:modId xmlns:p14="http://schemas.microsoft.com/office/powerpoint/2010/main" val="3620014275"/>
              </p:ext>
            </p:extLst>
          </p:nvPr>
        </p:nvGraphicFramePr>
        <p:xfrm>
          <a:off x="580545" y="2175261"/>
          <a:ext cx="5486880" cy="2875216"/>
        </p:xfrm>
        <a:graphic>
          <a:graphicData uri="http://schemas.openxmlformats.org/drawingml/2006/table">
            <a:tbl>
              <a:tblPr firstRow="1" firstCol="1" bandRow="1">
                <a:tableStyleId>{5C22544A-7EE6-4342-B048-85BDC9FD1C3A}</a:tableStyleId>
              </a:tblPr>
              <a:tblGrid>
                <a:gridCol w="773569">
                  <a:extLst>
                    <a:ext uri="{9D8B030D-6E8A-4147-A177-3AD203B41FA5}">
                      <a16:colId xmlns:a16="http://schemas.microsoft.com/office/drawing/2014/main" val="138772484"/>
                    </a:ext>
                  </a:extLst>
                </a:gridCol>
                <a:gridCol w="1029648">
                  <a:extLst>
                    <a:ext uri="{9D8B030D-6E8A-4147-A177-3AD203B41FA5}">
                      <a16:colId xmlns:a16="http://schemas.microsoft.com/office/drawing/2014/main" val="1076172864"/>
                    </a:ext>
                  </a:extLst>
                </a:gridCol>
                <a:gridCol w="976298">
                  <a:extLst>
                    <a:ext uri="{9D8B030D-6E8A-4147-A177-3AD203B41FA5}">
                      <a16:colId xmlns:a16="http://schemas.microsoft.com/office/drawing/2014/main" val="986120193"/>
                    </a:ext>
                  </a:extLst>
                </a:gridCol>
                <a:gridCol w="189354">
                  <a:extLst>
                    <a:ext uri="{9D8B030D-6E8A-4147-A177-3AD203B41FA5}">
                      <a16:colId xmlns:a16="http://schemas.microsoft.com/office/drawing/2014/main" val="3671081866"/>
                    </a:ext>
                  </a:extLst>
                </a:gridCol>
                <a:gridCol w="1254777">
                  <a:extLst>
                    <a:ext uri="{9D8B030D-6E8A-4147-A177-3AD203B41FA5}">
                      <a16:colId xmlns:a16="http://schemas.microsoft.com/office/drawing/2014/main" val="401176829"/>
                    </a:ext>
                  </a:extLst>
                </a:gridCol>
                <a:gridCol w="1263234">
                  <a:extLst>
                    <a:ext uri="{9D8B030D-6E8A-4147-A177-3AD203B41FA5}">
                      <a16:colId xmlns:a16="http://schemas.microsoft.com/office/drawing/2014/main" val="1798188629"/>
                    </a:ext>
                  </a:extLst>
                </a:gridCol>
              </a:tblGrid>
              <a:tr h="395665">
                <a:tc row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Outlook </a:t>
                      </a:r>
                    </a:p>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Category</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CUs or SMUs with references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tc>
                  <a:txBody>
                    <a:bodyPr/>
                    <a:lstStyle/>
                    <a:p>
                      <a:pPr algn="ctr">
                        <a:spcAft>
                          <a:spcPts val="0"/>
                        </a:spcAft>
                      </a:pPr>
                      <a:endParaRPr lang="en-CA" sz="400">
                        <a:solidFill>
                          <a:schemeClr val="tx1"/>
                        </a:solidFill>
                        <a:effectLst/>
                        <a:latin typeface="Segoe UI Semibold" panose="020B0702040204020203" pitchFamily="34" charset="0"/>
                        <a:cs typeface="Segoe UI Semibold" panose="020B0702040204020203" pitchFamily="34" charset="0"/>
                      </a:endParaRPr>
                    </a:p>
                  </a:txBody>
                  <a:tcPr marL="81977" marR="81977" marT="40989" marB="409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Data-Limited CUs or SMUs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extLst>
                  <a:ext uri="{0D108BD9-81ED-4DB2-BD59-A6C34878D82A}">
                    <a16:rowId xmlns:a16="http://schemas.microsoft.com/office/drawing/2014/main" val="1906676828"/>
                  </a:ext>
                </a:extLst>
              </a:tr>
              <a:tr h="620118">
                <a:tc vMerge="1">
                  <a:txBody>
                    <a:bodyPr/>
                    <a:lstStyle/>
                    <a:p>
                      <a:endParaRPr lang="en-CA"/>
                    </a:p>
                  </a:txBody>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Wild Salmon Policy</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(SMU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Category </a:t>
                      </a:r>
                    </a:p>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Definition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Expected spawning abundance (percentile)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1355095"/>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1</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Red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Critical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Well 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&lt;25</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extLst>
                  <a:ext uri="{0D108BD9-81ED-4DB2-BD59-A6C34878D82A}">
                    <a16:rowId xmlns:a16="http://schemas.microsoft.com/office/drawing/2014/main" val="770684167"/>
                  </a:ext>
                </a:extLst>
              </a:tr>
              <a:tr h="454812">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2</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Amber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Cautious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25–40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extLst>
                  <a:ext uri="{0D108BD9-81ED-4DB2-BD59-A6C34878D82A}">
                    <a16:rowId xmlns:a16="http://schemas.microsoft.com/office/drawing/2014/main" val="1735382910"/>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3</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Near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40–60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1080579580"/>
                  </a:ext>
                </a:extLst>
              </a:tr>
              <a:tr h="34791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4</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Abundant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&gt;60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2221204773"/>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Data Deficient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Insufficient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information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Unknown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7922C04B-6A4B-8431-2F31-AA4CDA185D2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5" name="Picture 7" descr="A diagram of a different approach&#10;&#10;AI-generated content may be incorrect.">
            <a:extLst>
              <a:ext uri="{FF2B5EF4-FFF2-40B4-BE49-F238E27FC236}">
                <a16:creationId xmlns:a16="http://schemas.microsoft.com/office/drawing/2014/main" id="{5EFE7593-ABE6-C524-9365-28290F2CF30A}"/>
              </a:ext>
            </a:extLst>
          </p:cNvPr>
          <p:cNvPicPr>
            <a:picLocks noChangeAspect="1"/>
          </p:cNvPicPr>
          <p:nvPr/>
        </p:nvPicPr>
        <p:blipFill>
          <a:blip r:embed="rId3"/>
          <a:stretch>
            <a:fillRect/>
          </a:stretch>
        </p:blipFill>
        <p:spPr>
          <a:xfrm>
            <a:off x="6665338" y="1923408"/>
            <a:ext cx="5269487" cy="3571876"/>
          </a:xfrm>
          <a:prstGeom prst="rect">
            <a:avLst/>
          </a:prstGeom>
        </p:spPr>
      </p:pic>
      <p:sp>
        <p:nvSpPr>
          <p:cNvPr id="6" name="Arrow: Right 10">
            <a:extLst>
              <a:ext uri="{FF2B5EF4-FFF2-40B4-BE49-F238E27FC236}">
                <a16:creationId xmlns:a16="http://schemas.microsoft.com/office/drawing/2014/main" id="{73AC6553-4BD3-213D-FA9D-1D72D4D70E17}"/>
              </a:ext>
            </a:extLst>
          </p:cNvPr>
          <p:cNvSpPr/>
          <p:nvPr/>
        </p:nvSpPr>
        <p:spPr>
          <a:xfrm>
            <a:off x="6231010" y="3391846"/>
            <a:ext cx="405753" cy="317500"/>
          </a:xfrm>
          <a:prstGeom prst="rightArrow">
            <a:avLst/>
          </a:prstGeom>
          <a:solidFill>
            <a:srgbClr val="456B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131073D-4283-6810-6A86-177643908C23}"/>
              </a:ext>
            </a:extLst>
          </p:cNvPr>
          <p:cNvSpPr txBox="1">
            <a:spLocks/>
          </p:cNvSpPr>
          <p:nvPr/>
        </p:nvSpPr>
        <p:spPr>
          <a:xfrm>
            <a:off x="609605" y="1015874"/>
            <a:ext cx="7953370"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Outlook Categories: Combining Approaches</a:t>
            </a:r>
          </a:p>
        </p:txBody>
      </p:sp>
    </p:spTree>
    <p:extLst>
      <p:ext uri="{BB962C8B-B14F-4D97-AF65-F5344CB8AC3E}">
        <p14:creationId xmlns:p14="http://schemas.microsoft.com/office/powerpoint/2010/main" val="54276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9">
            <a:extLst>
              <a:ext uri="{FF2B5EF4-FFF2-40B4-BE49-F238E27FC236}">
                <a16:creationId xmlns:a16="http://schemas.microsoft.com/office/drawing/2014/main" id="{3CCDCD68-E45C-E9EA-2912-302A18D01CF1}"/>
              </a:ext>
            </a:extLst>
          </p:cNvPr>
          <p:cNvSpPr/>
          <p:nvPr/>
        </p:nvSpPr>
        <p:spPr>
          <a:xfrm rot="5400000">
            <a:off x="1818839" y="409143"/>
            <a:ext cx="3391769" cy="7029452"/>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17405401-293B-FE36-D7D3-8639B8815959}"/>
              </a:ext>
            </a:extLst>
          </p:cNvPr>
          <p:cNvSpPr>
            <a:spLocks noGrp="1"/>
          </p:cNvSpPr>
          <p:nvPr>
            <p:ph type="sldNum" sz="quarter" idx="12"/>
          </p:nvPr>
        </p:nvSpPr>
        <p:spPr/>
        <p:txBody>
          <a:bodyPr/>
          <a:lstStyle/>
          <a:p>
            <a:pPr algn="l"/>
            <a:fld id="{78075564-AF6E-40FC-905A-F6C5E8D29614}" type="slidenum">
              <a:rPr lang="en-US" altLang="en-US" smtClean="0"/>
              <a:pPr algn="l"/>
              <a:t>11</a:t>
            </a:fld>
            <a:endParaRPr lang="en-US" altLang="en-US"/>
          </a:p>
        </p:txBody>
      </p:sp>
      <p:sp>
        <p:nvSpPr>
          <p:cNvPr id="4" name="Content Placeholder 13">
            <a:extLst>
              <a:ext uri="{FF2B5EF4-FFF2-40B4-BE49-F238E27FC236}">
                <a16:creationId xmlns:a16="http://schemas.microsoft.com/office/drawing/2014/main" id="{DB00B347-9463-E44F-D02D-21AD3B60F44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CONCLUSION</a:t>
            </a:r>
            <a:endParaRPr lang="en-US" sz="2000">
              <a:ln w="6350">
                <a:noFill/>
              </a:ln>
              <a:solidFill>
                <a:schemeClr val="bg1"/>
              </a:solidFill>
            </a:endParaRPr>
          </a:p>
          <a:p>
            <a:endParaRPr lang="en-US"/>
          </a:p>
        </p:txBody>
      </p:sp>
      <p:sp>
        <p:nvSpPr>
          <p:cNvPr id="5" name="Title 1">
            <a:extLst>
              <a:ext uri="{FF2B5EF4-FFF2-40B4-BE49-F238E27FC236}">
                <a16:creationId xmlns:a16="http://schemas.microsoft.com/office/drawing/2014/main" id="{603CE228-9B90-A642-4C45-CFC5D5D1E334}"/>
              </a:ext>
            </a:extLst>
          </p:cNvPr>
          <p:cNvSpPr txBox="1">
            <a:spLocks/>
          </p:cNvSpPr>
          <p:nvPr/>
        </p:nvSpPr>
        <p:spPr>
          <a:xfrm>
            <a:off x="609605" y="1625208"/>
            <a:ext cx="687705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Access Previous &amp; Upcoming Outlooks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6" name="Content Placeholder 13">
            <a:extLst>
              <a:ext uri="{FF2B5EF4-FFF2-40B4-BE49-F238E27FC236}">
                <a16:creationId xmlns:a16="http://schemas.microsoft.com/office/drawing/2014/main" id="{0071BC36-F6DB-7656-95F9-ADD64B9AD263}"/>
              </a:ext>
            </a:extLst>
          </p:cNvPr>
          <p:cNvSpPr txBox="1">
            <a:spLocks/>
          </p:cNvSpPr>
          <p:nvPr/>
        </p:nvSpPr>
        <p:spPr>
          <a:xfrm>
            <a:off x="609605" y="2227983"/>
            <a:ext cx="5486395" cy="3391770"/>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2024 Final Outlook</a:t>
            </a:r>
          </a:p>
          <a:p>
            <a:pPr>
              <a:spcAft>
                <a:spcPts val="1200"/>
              </a:spcAft>
            </a:pPr>
            <a:r>
              <a:rPr lang="en-US" sz="1800" i="1">
                <a:hlinkClick r:id="rId3"/>
              </a:rPr>
              <a:t>Pacific Salmon Outlook, Pacific Region 2024 (PDF)</a:t>
            </a:r>
            <a:endParaRPr lang="en-US" sz="2000" i="1"/>
          </a:p>
          <a:p>
            <a:r>
              <a:rPr lang="en-US" sz="2000">
                <a:latin typeface="Segoe UI Semibold" panose="020B0702040204020203" pitchFamily="34" charset="0"/>
                <a:cs typeface="Segoe UI Semibold" panose="020B0702040204020203" pitchFamily="34" charset="0"/>
              </a:rPr>
              <a:t>2025 Final Outlook</a:t>
            </a:r>
          </a:p>
          <a:p>
            <a:pPr>
              <a:spcAft>
                <a:spcPts val="2000"/>
              </a:spcAft>
            </a:pPr>
            <a:r>
              <a:rPr lang="en-US" sz="1800" i="1">
                <a:hlinkClick r:id="rId4"/>
              </a:rPr>
              <a:t>Pacific Salmon Outlook, Pacific Region 2024 (PDF)</a:t>
            </a:r>
            <a:endParaRPr lang="en-US" sz="2000"/>
          </a:p>
          <a:p>
            <a:r>
              <a:rPr lang="en-US" sz="1800" i="1"/>
              <a:t>The final 2026 Outlook will be posted on the DFO Library once forecasts are completed</a:t>
            </a:r>
          </a:p>
        </p:txBody>
      </p:sp>
    </p:spTree>
    <p:extLst>
      <p:ext uri="{BB962C8B-B14F-4D97-AF65-F5344CB8AC3E}">
        <p14:creationId xmlns:p14="http://schemas.microsoft.com/office/powerpoint/2010/main" val="54673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12</a:t>
            </a:fld>
            <a:endParaRPr lang="en-US" altLang="en-US"/>
          </a:p>
        </p:txBody>
      </p:sp>
      <p:sp>
        <p:nvSpPr>
          <p:cNvPr id="3" name="Title 1">
            <a:extLst>
              <a:ext uri="{FF2B5EF4-FFF2-40B4-BE49-F238E27FC236}">
                <a16:creationId xmlns:a16="http://schemas.microsoft.com/office/drawing/2014/main" id="{92C497BE-3DDA-7137-BE44-1F3C9B3CB054}"/>
              </a:ext>
            </a:extLst>
          </p:cNvPr>
          <p:cNvSpPr txBox="1">
            <a:spLocks/>
          </p:cNvSpPr>
          <p:nvPr/>
        </p:nvSpPr>
        <p:spPr>
          <a:xfrm>
            <a:off x="7587645" y="223172"/>
            <a:ext cx="4325508"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FRASER AND INTERIOR – SOCKEYE</a:t>
            </a:r>
          </a:p>
        </p:txBody>
      </p:sp>
      <p:pic>
        <p:nvPicPr>
          <p:cNvPr id="4" name="Picture 6" descr="A map of the north america&#10;&#10;AI-generated content may be incorrect.">
            <a:extLst>
              <a:ext uri="{FF2B5EF4-FFF2-40B4-BE49-F238E27FC236}">
                <a16:creationId xmlns:a16="http://schemas.microsoft.com/office/drawing/2014/main" id="{A224205E-E78D-3673-46A1-41C88A47CB7B}"/>
              </a:ext>
            </a:extLst>
          </p:cNvPr>
          <p:cNvPicPr>
            <a:picLocks noChangeAspect="1"/>
          </p:cNvPicPr>
          <p:nvPr/>
        </p:nvPicPr>
        <p:blipFill>
          <a:blip r:embed="rId3"/>
          <a:stretch>
            <a:fillRect/>
          </a:stretch>
        </p:blipFill>
        <p:spPr>
          <a:xfrm>
            <a:off x="4651512" y="1200149"/>
            <a:ext cx="7267491" cy="4695825"/>
          </a:xfrm>
          <a:prstGeom prst="rect">
            <a:avLst/>
          </a:prstGeom>
        </p:spPr>
      </p:pic>
      <p:graphicFrame>
        <p:nvGraphicFramePr>
          <p:cNvPr id="5" name="Table 7">
            <a:extLst>
              <a:ext uri="{FF2B5EF4-FFF2-40B4-BE49-F238E27FC236}">
                <a16:creationId xmlns:a16="http://schemas.microsoft.com/office/drawing/2014/main" id="{13D8AAB9-B71B-2D1A-972D-6568AC8CE12E}"/>
              </a:ext>
            </a:extLst>
          </p:cNvPr>
          <p:cNvGraphicFramePr>
            <a:graphicFrameLocks noGrp="1"/>
          </p:cNvGraphicFramePr>
          <p:nvPr>
            <p:extLst>
              <p:ext uri="{D42A27DB-BD31-4B8C-83A1-F6EECF244321}">
                <p14:modId xmlns:p14="http://schemas.microsoft.com/office/powerpoint/2010/main" val="2078912931"/>
              </p:ext>
            </p:extLst>
          </p:nvPr>
        </p:nvGraphicFramePr>
        <p:xfrm>
          <a:off x="272997" y="1200149"/>
          <a:ext cx="4291052" cy="4855362"/>
        </p:xfrm>
        <a:graphic>
          <a:graphicData uri="http://schemas.openxmlformats.org/drawingml/2006/table">
            <a:tbl>
              <a:tblPr>
                <a:tableStyleId>{5C22544A-7EE6-4342-B048-85BDC9FD1C3A}</a:tableStyleId>
              </a:tblPr>
              <a:tblGrid>
                <a:gridCol w="1578784">
                  <a:extLst>
                    <a:ext uri="{9D8B030D-6E8A-4147-A177-3AD203B41FA5}">
                      <a16:colId xmlns:a16="http://schemas.microsoft.com/office/drawing/2014/main" val="3351696073"/>
                    </a:ext>
                  </a:extLst>
                </a:gridCol>
                <a:gridCol w="2227369">
                  <a:extLst>
                    <a:ext uri="{9D8B030D-6E8A-4147-A177-3AD203B41FA5}">
                      <a16:colId xmlns:a16="http://schemas.microsoft.com/office/drawing/2014/main" val="28457551"/>
                    </a:ext>
                  </a:extLst>
                </a:gridCol>
                <a:gridCol w="484899">
                  <a:extLst>
                    <a:ext uri="{9D8B030D-6E8A-4147-A177-3AD203B41FA5}">
                      <a16:colId xmlns:a16="http://schemas.microsoft.com/office/drawing/2014/main" val="2881692761"/>
                    </a:ext>
                  </a:extLst>
                </a:gridCol>
              </a:tblGrid>
              <a:tr h="122160">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extLst>
                  <a:ext uri="{0D108BD9-81ED-4DB2-BD59-A6C34878D82A}">
                    <a16:rowId xmlns:a16="http://schemas.microsoft.com/office/drawing/2014/main" val="9280244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-Early Stuart</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Takla/ Trembleur-Early Stuart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633679856"/>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CHILLIWACK-EARLY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28673321"/>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PITT-EARLY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12638050"/>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NAHATLATCH-EARLY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48554510"/>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SHUSWAP-EARLY SUMMER TIMING (Seymour and Scotch)</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45377136"/>
                  </a:ext>
                </a:extLst>
              </a:tr>
              <a:tr h="155093">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BARRIERE-EARLY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6128231"/>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ANDERSON/SETON-EARLY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729823855"/>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NADINA/FRANCOIS-EARLY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81448656"/>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BOWRON-EARLY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311263608"/>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TASEKO-EARLY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12365951"/>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HARRISON RIVER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85112430"/>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QUESNEL-SUMMER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201777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RAFT RIVER/ KAMLOOPS-EARLY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26756393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STELLAKO /FRANCOIS/FRASER-SUMMER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114638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CHILKO-SUMMER TIMING and CHILKO ES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4281823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LATE STUART/ TAKLA/TREMBLEUR/STUART-SUMMER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64500840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CULTUS-LATE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4308653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PORTAGE CREEK / SETON-LATE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2989142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 SHUSWAP COMPLEX-LATE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3847808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BIRKENHEAD / LILLOOET/HARRISON-LATE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705494382"/>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WEAVER CREEK / HARRISON-UPSTREAM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84470878"/>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BIG SILVER CREEK / HARRISON-DOWNSTREAM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4938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WIDGEON CREEK</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091385640"/>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Okanagan Sockeye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OSOYOOS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15755642"/>
                  </a:ext>
                </a:extLst>
              </a:tr>
            </a:tbl>
          </a:graphicData>
        </a:graphic>
      </p:graphicFrame>
      <p:sp>
        <p:nvSpPr>
          <p:cNvPr id="6" name="TextBox 8">
            <a:extLst>
              <a:ext uri="{FF2B5EF4-FFF2-40B4-BE49-F238E27FC236}">
                <a16:creationId xmlns:a16="http://schemas.microsoft.com/office/drawing/2014/main" id="{3C49E898-2A77-ECF6-306C-5FDD9D8DE8DF}"/>
              </a:ext>
            </a:extLst>
          </p:cNvPr>
          <p:cNvSpPr txBox="1"/>
          <p:nvPr/>
        </p:nvSpPr>
        <p:spPr>
          <a:xfrm>
            <a:off x="4986322" y="4589860"/>
            <a:ext cx="2219356" cy="923330"/>
          </a:xfrm>
          <a:prstGeom prst="rect">
            <a:avLst/>
          </a:prstGeom>
          <a:noFill/>
        </p:spPr>
        <p:txBody>
          <a:bodyPr wrap="square" rtlCol="0">
            <a:spAutoFit/>
          </a:bodyPr>
          <a:lstStyle/>
          <a:p>
            <a:r>
              <a:rPr lang="en-US">
                <a:latin typeface="Century Gothic" panose="020B0502020202020204" pitchFamily="34" charset="0"/>
              </a:rPr>
              <a:t>Separate out Early Summer vs Summer etc.</a:t>
            </a:r>
          </a:p>
        </p:txBody>
      </p:sp>
    </p:spTree>
    <p:extLst>
      <p:ext uri="{BB962C8B-B14F-4D97-AF65-F5344CB8AC3E}">
        <p14:creationId xmlns:p14="http://schemas.microsoft.com/office/powerpoint/2010/main" val="9127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13</a:t>
            </a:fld>
            <a:endParaRPr lang="en-US" altLang="en-US"/>
          </a:p>
        </p:txBody>
      </p:sp>
      <p:sp>
        <p:nvSpPr>
          <p:cNvPr id="3" name="Subtitle 3">
            <a:extLst>
              <a:ext uri="{FF2B5EF4-FFF2-40B4-BE49-F238E27FC236}">
                <a16:creationId xmlns:a16="http://schemas.microsoft.com/office/drawing/2014/main" id="{A2876345-60D6-FB2E-45B3-445E2A07A215}"/>
              </a:ext>
            </a:extLst>
          </p:cNvPr>
          <p:cNvSpPr>
            <a:spLocks noGrp="1"/>
          </p:cNvSpPr>
          <p:nvPr>
            <p:ph type="subTitle" idx="4294967295"/>
          </p:nvPr>
        </p:nvSpPr>
        <p:spPr>
          <a:xfrm>
            <a:off x="4242143" y="2264909"/>
            <a:ext cx="1953305" cy="282179"/>
          </a:xfrm>
          <a:prstGeom prst="rect">
            <a:avLst/>
          </a:prstGeom>
        </p:spPr>
        <p:txBody>
          <a:bodyPr/>
          <a:lstStyle/>
          <a:p>
            <a:pPr marL="0" indent="0" algn="r">
              <a:buNone/>
            </a:pPr>
            <a:r>
              <a:rPr lang="en-CA" sz="1350">
                <a:latin typeface="Segoe UI Semilight" panose="020B0402040204020203" pitchFamily="34" charset="0"/>
                <a:cs typeface="Segoe UI Semilight" panose="020B0402040204020203" pitchFamily="34" charset="0"/>
              </a:rPr>
              <a:t>Chinook, Chum, Coho</a:t>
            </a:r>
            <a:endParaRPr lang="en-US">
              <a:latin typeface="Segoe UI Semilight" panose="020B0402040204020203" pitchFamily="34" charset="0"/>
              <a:cs typeface="Segoe UI Semilight" panose="020B0402040204020203" pitchFamily="34" charset="0"/>
            </a:endParaRPr>
          </a:p>
        </p:txBody>
      </p:sp>
      <p:sp>
        <p:nvSpPr>
          <p:cNvPr id="4" name="Title 1">
            <a:extLst>
              <a:ext uri="{FF2B5EF4-FFF2-40B4-BE49-F238E27FC236}">
                <a16:creationId xmlns:a16="http://schemas.microsoft.com/office/drawing/2014/main" id="{92C497BE-3DDA-7137-BE44-1F3C9B3CB054}"/>
              </a:ext>
            </a:extLst>
          </p:cNvPr>
          <p:cNvSpPr txBox="1">
            <a:spLocks/>
          </p:cNvSpPr>
          <p:nvPr/>
        </p:nvSpPr>
        <p:spPr>
          <a:xfrm>
            <a:off x="3751776" y="1973932"/>
            <a:ext cx="2443673"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nSpc>
                <a:spcPct val="90000"/>
              </a:lnSpc>
            </a:pPr>
            <a:r>
              <a:rPr lang="en-US" altLang="en-US" sz="1969" spc="-85">
                <a:ln w="6350">
                  <a:noFill/>
                </a:ln>
                <a:solidFill>
                  <a:schemeClr val="tx1">
                    <a:lumMod val="95000"/>
                    <a:lumOff val="5000"/>
                  </a:schemeClr>
                </a:solidFill>
                <a:effectLst/>
                <a:ea typeface="ヒラギノ角ゴ Pro W3" pitchFamily="127" charset="-128"/>
              </a:rPr>
              <a:t>Skeena and Nass</a:t>
            </a:r>
            <a:endParaRPr lang="en-CA" altLang="en-US" sz="1969" spc="-85">
              <a:ln w="6350">
                <a:noFill/>
              </a:ln>
              <a:solidFill>
                <a:schemeClr val="tx1">
                  <a:lumMod val="95000"/>
                  <a:lumOff val="5000"/>
                </a:schemeClr>
              </a:solidFill>
              <a:effectLst/>
              <a:ea typeface="ヒラギノ角ゴ Pro W3" pitchFamily="127" charset="-128"/>
            </a:endParaRPr>
          </a:p>
        </p:txBody>
      </p:sp>
      <p:graphicFrame>
        <p:nvGraphicFramePr>
          <p:cNvPr id="5" name="Table 2">
            <a:extLst>
              <a:ext uri="{FF2B5EF4-FFF2-40B4-BE49-F238E27FC236}">
                <a16:creationId xmlns:a16="http://schemas.microsoft.com/office/drawing/2014/main" id="{FD9A7873-D43E-D673-86DE-F5E3EAC89B4A}"/>
              </a:ext>
            </a:extLst>
          </p:cNvPr>
          <p:cNvGraphicFramePr>
            <a:graphicFrameLocks noGrp="1"/>
          </p:cNvGraphicFramePr>
          <p:nvPr>
            <p:extLst>
              <p:ext uri="{D42A27DB-BD31-4B8C-83A1-F6EECF244321}">
                <p14:modId xmlns:p14="http://schemas.microsoft.com/office/powerpoint/2010/main" val="1091188197"/>
              </p:ext>
            </p:extLst>
          </p:nvPr>
        </p:nvGraphicFramePr>
        <p:xfrm>
          <a:off x="6362763" y="3698024"/>
          <a:ext cx="2046094" cy="1116140"/>
        </p:xfrm>
        <a:graphic>
          <a:graphicData uri="http://schemas.openxmlformats.org/drawingml/2006/table">
            <a:tbl>
              <a:tblPr firstRow="1" bandRow="1">
                <a:tableStyleId>{21E4AEA4-8DFA-4A89-87EB-49C32662AFE0}</a:tableStyleId>
              </a:tblPr>
              <a:tblGrid>
                <a:gridCol w="663473">
                  <a:extLst>
                    <a:ext uri="{9D8B030D-6E8A-4147-A177-3AD203B41FA5}">
                      <a16:colId xmlns:a16="http://schemas.microsoft.com/office/drawing/2014/main" val="746968548"/>
                    </a:ext>
                  </a:extLst>
                </a:gridCol>
                <a:gridCol w="709259">
                  <a:extLst>
                    <a:ext uri="{9D8B030D-6E8A-4147-A177-3AD203B41FA5}">
                      <a16:colId xmlns:a16="http://schemas.microsoft.com/office/drawing/2014/main" val="2753272312"/>
                    </a:ext>
                  </a:extLst>
                </a:gridCol>
                <a:gridCol w="673362">
                  <a:extLst>
                    <a:ext uri="{9D8B030D-6E8A-4147-A177-3AD203B41FA5}">
                      <a16:colId xmlns:a16="http://schemas.microsoft.com/office/drawing/2014/main" val="4141373572"/>
                    </a:ext>
                  </a:extLst>
                </a:gridCol>
              </a:tblGrid>
              <a:tr h="153460">
                <a:tc>
                  <a:txBody>
                    <a:bodyPr/>
                    <a:lstStyle/>
                    <a:p>
                      <a:pPr algn="ctr"/>
                      <a:r>
                        <a:rPr lang="en-US" sz="700">
                          <a:latin typeface="Segoe UI Semibold"/>
                          <a:cs typeface="Segoe UI Semibold"/>
                        </a:rPr>
                        <a:t>SMU</a:t>
                      </a:r>
                    </a:p>
                  </a:txBody>
                  <a:tcPr marL="24610" marR="24610" marT="12305" marB="12305" anchor="ctr">
                    <a:solidFill>
                      <a:srgbClr val="456B87"/>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Segoe UI Semibold"/>
                          <a:cs typeface="Segoe UI Semibold"/>
                        </a:rPr>
                        <a:t>CU / Subunit</a:t>
                      </a:r>
                    </a:p>
                  </a:txBody>
                  <a:tcPr marL="24610" marR="24610" marT="12305" marB="12305" anchor="ctr">
                    <a:solidFill>
                      <a:srgbClr val="456B87"/>
                    </a:solidFill>
                  </a:tcPr>
                </a:tc>
                <a:tc>
                  <a:txBody>
                    <a:bodyPr/>
                    <a:lstStyle/>
                    <a:p>
                      <a:pPr algn="ctr"/>
                      <a:r>
                        <a:rPr lang="en-US" sz="700">
                          <a:latin typeface="Segoe UI Semibold"/>
                          <a:cs typeface="Segoe UI Semibold"/>
                        </a:rPr>
                        <a:t>Outlook</a:t>
                      </a:r>
                    </a:p>
                  </a:txBody>
                  <a:tcPr marL="24610" marR="24610" marT="12305" marB="12305" anchor="ctr">
                    <a:solidFill>
                      <a:srgbClr val="456B87"/>
                    </a:solidFill>
                  </a:tcPr>
                </a:tc>
                <a:extLst>
                  <a:ext uri="{0D108BD9-81ED-4DB2-BD59-A6C34878D82A}">
                    <a16:rowId xmlns:a16="http://schemas.microsoft.com/office/drawing/2014/main" val="3890464005"/>
                  </a:ext>
                </a:extLst>
              </a:tr>
              <a:tr h="120335">
                <a:tc>
                  <a:txBody>
                    <a:bodyPr/>
                    <a:lstStyle/>
                    <a:p>
                      <a:pPr algn="ctr"/>
                      <a:r>
                        <a:rPr lang="en-US" sz="600">
                          <a:latin typeface="Segoe UI Semilight"/>
                          <a:cs typeface="Segoe UI Semilight"/>
                        </a:rPr>
                        <a:t>Nass Chinook</a:t>
                      </a:r>
                    </a:p>
                  </a:txBody>
                  <a:tcPr marL="24610" marR="24610" marT="12305" marB="12305" anchor="ctr">
                    <a:solidFill>
                      <a:srgbClr val="B3C1CD"/>
                    </a:solidFill>
                  </a:tcPr>
                </a:tc>
                <a:tc>
                  <a:txBody>
                    <a:bodyPr/>
                    <a:lstStyle/>
                    <a:p>
                      <a:pPr algn="ctr">
                        <a:spcBef>
                          <a:spcPts val="0"/>
                        </a:spcBef>
                        <a:spcAft>
                          <a:spcPts val="0"/>
                        </a:spcAft>
                      </a:pPr>
                      <a:r>
                        <a:rPr lang="en-US" sz="500">
                          <a:effectLst/>
                          <a:latin typeface="Segoe UI Semilight"/>
                          <a:cs typeface="Segoe UI Semilight"/>
                        </a:rPr>
                        <a:t>Aggregate (2 CUs)</a:t>
                      </a:r>
                      <a:endParaRPr lang="en-CA" sz="500">
                        <a:effectLst/>
                        <a:latin typeface="Segoe UI Semilight"/>
                        <a:ea typeface="Calibri" panose="020F0502020204030204" pitchFamily="34" charset="0"/>
                        <a:cs typeface="Segoe UI Semilight"/>
                      </a:endParaRP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039824735"/>
                  </a:ext>
                </a:extLst>
              </a:tr>
              <a:tr h="120335">
                <a:tc>
                  <a:txBody>
                    <a:bodyPr/>
                    <a:lstStyle/>
                    <a:p>
                      <a:pPr algn="ctr"/>
                      <a:r>
                        <a:rPr lang="en-US" sz="600">
                          <a:latin typeface="Segoe UI Semilight"/>
                          <a:cs typeface="Segoe UI Semilight"/>
                        </a:rPr>
                        <a:t>Skeena Chinook</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(12 CUs)</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621610765"/>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err="1">
                          <a:effectLst/>
                          <a:latin typeface="Segoe UI Semilight"/>
                          <a:ea typeface="Calibri"/>
                          <a:cs typeface="Segoe UI Semilight"/>
                        </a:rPr>
                        <a:t>Kitsumkalum</a:t>
                      </a:r>
                      <a:r>
                        <a:rPr lang="en-CA" sz="500">
                          <a:effectLst/>
                          <a:latin typeface="Segoe UI Semilight"/>
                          <a:ea typeface="Calibri"/>
                          <a:cs typeface="Segoe UI Semilight"/>
                        </a:rPr>
                        <a:t> Indicator</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291682727"/>
                  </a:ext>
                </a:extLst>
              </a:tr>
              <a:tr h="120335">
                <a:tc>
                  <a:txBody>
                    <a:bodyPr/>
                    <a:lstStyle/>
                    <a:p>
                      <a:pPr algn="ctr"/>
                      <a:r>
                        <a:rPr lang="en-US" sz="600">
                          <a:latin typeface="Segoe UI Semilight"/>
                          <a:cs typeface="Segoe UI Semilight"/>
                        </a:rPr>
                        <a:t>Nass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526268550"/>
                  </a:ext>
                </a:extLst>
              </a:tr>
              <a:tr h="120335">
                <a:tc>
                  <a:txBody>
                    <a:bodyPr/>
                    <a:lstStyle/>
                    <a:p>
                      <a:pPr algn="ctr"/>
                      <a:r>
                        <a:rPr lang="en-US" sz="600">
                          <a:latin typeface="Segoe UI Semilight"/>
                          <a:cs typeface="Segoe UI Semilight"/>
                        </a:rPr>
                        <a:t>Skeena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DD</a:t>
                      </a:r>
                    </a:p>
                  </a:txBody>
                  <a:tcPr marL="24610" marR="24610" marT="12305" marB="12305" anchor="ctr">
                    <a:solidFill>
                      <a:srgbClr val="E7EEF7"/>
                    </a:solidFill>
                  </a:tcPr>
                </a:tc>
                <a:extLst>
                  <a:ext uri="{0D108BD9-81ED-4DB2-BD59-A6C34878D82A}">
                    <a16:rowId xmlns:a16="http://schemas.microsoft.com/office/drawing/2014/main" val="3197027794"/>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Middle Skeena (1 CU)</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249504434"/>
                  </a:ext>
                </a:extLst>
              </a:tr>
              <a:tr h="120335">
                <a:tc>
                  <a:txBody>
                    <a:bodyPr/>
                    <a:lstStyle/>
                    <a:p>
                      <a:pPr algn="ctr"/>
                      <a:r>
                        <a:rPr lang="en-US" sz="600">
                          <a:latin typeface="Segoe UI Semilight"/>
                          <a:cs typeface="Segoe UI Semilight"/>
                        </a:rPr>
                        <a:t>Nass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Lower Nass (1 CU)</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1348597243"/>
                  </a:ext>
                </a:extLst>
              </a:tr>
              <a:tr h="120335">
                <a:tc>
                  <a:txBody>
                    <a:bodyPr/>
                    <a:lstStyle/>
                    <a:p>
                      <a:pPr algn="ctr"/>
                      <a:r>
                        <a:rPr lang="en-US" sz="600">
                          <a:latin typeface="Segoe UI Semilight"/>
                          <a:cs typeface="Segoe UI Semilight"/>
                        </a:rPr>
                        <a:t>Skeena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(2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35526486"/>
                  </a:ext>
                </a:extLst>
              </a:tr>
            </a:tbl>
          </a:graphicData>
        </a:graphic>
      </p:graphicFrame>
      <p:pic>
        <p:nvPicPr>
          <p:cNvPr id="6" name="Picture 6" descr="A graph with different colored squares&#10;&#10;AI-generated content may be incorrect.">
            <a:extLst>
              <a:ext uri="{FF2B5EF4-FFF2-40B4-BE49-F238E27FC236}">
                <a16:creationId xmlns:a16="http://schemas.microsoft.com/office/drawing/2014/main" id="{FFCD624F-F2FC-FA24-CA65-6B4923D91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231" y="1973932"/>
            <a:ext cx="3938705" cy="3274049"/>
          </a:xfrm>
          <a:prstGeom prst="rect">
            <a:avLst/>
          </a:prstGeom>
        </p:spPr>
      </p:pic>
      <p:pic>
        <p:nvPicPr>
          <p:cNvPr id="7" name="Picture 9">
            <a:extLst>
              <a:ext uri="{FF2B5EF4-FFF2-40B4-BE49-F238E27FC236}">
                <a16:creationId xmlns:a16="http://schemas.microsoft.com/office/drawing/2014/main" id="{489724DD-204A-E154-6229-461F151F59CF}"/>
              </a:ext>
            </a:extLst>
          </p:cNvPr>
          <p:cNvPicPr>
            <a:picLocks noChangeAspect="1"/>
          </p:cNvPicPr>
          <p:nvPr/>
        </p:nvPicPr>
        <p:blipFill>
          <a:blip r:embed="rId4"/>
          <a:stretch>
            <a:fillRect/>
          </a:stretch>
        </p:blipFill>
        <p:spPr>
          <a:xfrm>
            <a:off x="3781430" y="2609846"/>
            <a:ext cx="2382647" cy="2274227"/>
          </a:xfrm>
          <a:prstGeom prst="rect">
            <a:avLst/>
          </a:prstGeom>
        </p:spPr>
      </p:pic>
    </p:spTree>
    <p:extLst>
      <p:ext uri="{BB962C8B-B14F-4D97-AF65-F5344CB8AC3E}">
        <p14:creationId xmlns:p14="http://schemas.microsoft.com/office/powerpoint/2010/main" val="194249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14</a:t>
            </a:fld>
            <a:endParaRPr lang="en-US" altLang="en-US"/>
          </a:p>
        </p:txBody>
      </p:sp>
      <p:pic>
        <p:nvPicPr>
          <p:cNvPr id="3" name="Picture 4" descr="A map of the united states&#10;&#10;AI-generated content may be incorrect.">
            <a:extLst>
              <a:ext uri="{FF2B5EF4-FFF2-40B4-BE49-F238E27FC236}">
                <a16:creationId xmlns:a16="http://schemas.microsoft.com/office/drawing/2014/main" id="{C9CE90B0-261E-EC85-4B4A-A8F1D1E82CF8}"/>
              </a:ext>
            </a:extLst>
          </p:cNvPr>
          <p:cNvPicPr>
            <a:picLocks noChangeAspect="1"/>
          </p:cNvPicPr>
          <p:nvPr/>
        </p:nvPicPr>
        <p:blipFill>
          <a:blip r:embed="rId3"/>
          <a:srcRect l="32248"/>
          <a:stretch/>
        </p:blipFill>
        <p:spPr>
          <a:xfrm>
            <a:off x="6929129" y="914163"/>
            <a:ext cx="4824978" cy="4901658"/>
          </a:xfrm>
          <a:prstGeom prst="rect">
            <a:avLst/>
          </a:prstGeom>
        </p:spPr>
      </p:pic>
      <p:graphicFrame>
        <p:nvGraphicFramePr>
          <p:cNvPr id="4" name="Table 7">
            <a:extLst>
              <a:ext uri="{FF2B5EF4-FFF2-40B4-BE49-F238E27FC236}">
                <a16:creationId xmlns:a16="http://schemas.microsoft.com/office/drawing/2014/main" id="{AB26F166-E0D4-50E4-6519-BA8137667514}"/>
              </a:ext>
            </a:extLst>
          </p:cNvPr>
          <p:cNvGraphicFramePr>
            <a:graphicFrameLocks noGrp="1"/>
          </p:cNvGraphicFramePr>
          <p:nvPr>
            <p:extLst>
              <p:ext uri="{D42A27DB-BD31-4B8C-83A1-F6EECF244321}">
                <p14:modId xmlns:p14="http://schemas.microsoft.com/office/powerpoint/2010/main" val="870068494"/>
              </p:ext>
            </p:extLst>
          </p:nvPr>
        </p:nvGraphicFramePr>
        <p:xfrm>
          <a:off x="719163" y="1699288"/>
          <a:ext cx="5928526" cy="4065871"/>
        </p:xfrm>
        <a:graphic>
          <a:graphicData uri="http://schemas.openxmlformats.org/drawingml/2006/table">
            <a:tbl>
              <a:tblPr>
                <a:tableStyleId>{5C22544A-7EE6-4342-B048-85BDC9FD1C3A}</a:tableStyleId>
              </a:tblPr>
              <a:tblGrid>
                <a:gridCol w="2056673">
                  <a:extLst>
                    <a:ext uri="{9D8B030D-6E8A-4147-A177-3AD203B41FA5}">
                      <a16:colId xmlns:a16="http://schemas.microsoft.com/office/drawing/2014/main" val="3828288314"/>
                    </a:ext>
                  </a:extLst>
                </a:gridCol>
                <a:gridCol w="2775580">
                  <a:extLst>
                    <a:ext uri="{9D8B030D-6E8A-4147-A177-3AD203B41FA5}">
                      <a16:colId xmlns:a16="http://schemas.microsoft.com/office/drawing/2014/main" val="3199881312"/>
                    </a:ext>
                  </a:extLst>
                </a:gridCol>
                <a:gridCol w="1096273">
                  <a:extLst>
                    <a:ext uri="{9D8B030D-6E8A-4147-A177-3AD203B41FA5}">
                      <a16:colId xmlns:a16="http://schemas.microsoft.com/office/drawing/2014/main" val="483059173"/>
                    </a:ext>
                  </a:extLst>
                </a:gridCol>
              </a:tblGrid>
              <a:tr h="316798">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ctr"/>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extLst>
                  <a:ext uri="{0D108BD9-81ED-4DB2-BD59-A6C34878D82A}">
                    <a16:rowId xmlns:a16="http://schemas.microsoft.com/office/drawing/2014/main" val="2113721378"/>
                  </a:ext>
                </a:extLst>
              </a:tr>
              <a:tr h="316798">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Mainland Inlet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 Aggregate (4 CUs)</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DD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005807675"/>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Upper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Quinsam River Fall Run</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2392302136"/>
                  </a:ext>
                </a:extLst>
              </a:tr>
              <a:tr h="932891">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Puntledge and Big Qualicum Rivers  Fall Run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1416064089"/>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Nanaimo and Puntledge Summer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481574760"/>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Cowichan River Fall Run Unenhanced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265181918"/>
                  </a:ext>
                </a:extLst>
              </a:tr>
              <a:tr h="624846">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West Coast Vancouver Island</a:t>
                      </a:r>
                    </a:p>
                  </a:txBody>
                  <a:tcPr marL="50419"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Aggregate ( ?? CUs)</a:t>
                      </a:r>
                    </a:p>
                  </a:txBody>
                  <a:tcPr marL="4202"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2</a:t>
                      </a:r>
                    </a:p>
                  </a:txBody>
                  <a:tcPr marL="50419" marR="4202" marT="4202" marB="0" anchor="ctr"/>
                </a:tc>
                <a:extLst>
                  <a:ext uri="{0D108BD9-81ED-4DB2-BD59-A6C34878D82A}">
                    <a16:rowId xmlns:a16="http://schemas.microsoft.com/office/drawing/2014/main" val="3607694056"/>
                  </a:ext>
                </a:extLst>
              </a:tr>
            </a:tbl>
          </a:graphicData>
        </a:graphic>
      </p:graphicFrame>
      <p:pic>
        <p:nvPicPr>
          <p:cNvPr id="5" name="Picture 9">
            <a:extLst>
              <a:ext uri="{FF2B5EF4-FFF2-40B4-BE49-F238E27FC236}">
                <a16:creationId xmlns:a16="http://schemas.microsoft.com/office/drawing/2014/main" id="{1C8221BE-253C-C178-39BE-574DE0AFDC3B}"/>
              </a:ext>
            </a:extLst>
          </p:cNvPr>
          <p:cNvPicPr>
            <a:picLocks noChangeAspect="1"/>
          </p:cNvPicPr>
          <p:nvPr/>
        </p:nvPicPr>
        <p:blipFill>
          <a:blip r:embed="rId4"/>
          <a:stretch>
            <a:fillRect/>
          </a:stretch>
        </p:blipFill>
        <p:spPr>
          <a:xfrm>
            <a:off x="6929130" y="5765159"/>
            <a:ext cx="4824978" cy="265488"/>
          </a:xfrm>
          <a:prstGeom prst="rect">
            <a:avLst/>
          </a:prstGeom>
        </p:spPr>
      </p:pic>
      <p:sp>
        <p:nvSpPr>
          <p:cNvPr id="6" name="Content Placeholder 13">
            <a:extLst>
              <a:ext uri="{FF2B5EF4-FFF2-40B4-BE49-F238E27FC236}">
                <a16:creationId xmlns:a16="http://schemas.microsoft.com/office/drawing/2014/main" id="{E399F14D-3F12-EECE-9504-FA90A68911A0}"/>
              </a:ext>
            </a:extLst>
          </p:cNvPr>
          <p:cNvSpPr txBox="1">
            <a:spLocks/>
          </p:cNvSpPr>
          <p:nvPr/>
        </p:nvSpPr>
        <p:spPr>
          <a:xfrm>
            <a:off x="7084291" y="170805"/>
            <a:ext cx="4949210"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YUKON TRANSBOUNDARY - SOCKEYE</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4A30B7B2-35C5-4607-7D99-BECE11BF767B}"/>
              </a:ext>
            </a:extLst>
          </p:cNvPr>
          <p:cNvSpPr txBox="1">
            <a:spLocks/>
          </p:cNvSpPr>
          <p:nvPr/>
        </p:nvSpPr>
        <p:spPr>
          <a:xfrm>
            <a:off x="609607" y="1053307"/>
            <a:ext cx="5059674" cy="64598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South Coast Area - Chinook</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126019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a:xfrm>
            <a:off x="3781428" y="5070495"/>
            <a:ext cx="552748" cy="205383"/>
          </a:xfrm>
        </p:spPr>
        <p:txBody>
          <a:bodyPr/>
          <a:lstStyle/>
          <a:p>
            <a:pPr algn="l"/>
            <a:fld id="{78075564-AF6E-40FC-905A-F6C5E8D29614}" type="slidenum">
              <a:rPr lang="en-US" altLang="en-US" smtClean="0"/>
              <a:pPr algn="l"/>
              <a:t>15</a:t>
            </a:fld>
            <a:endParaRPr lang="en-US" altLang="en-US"/>
          </a:p>
        </p:txBody>
      </p:sp>
      <p:graphicFrame>
        <p:nvGraphicFramePr>
          <p:cNvPr id="3" name="Table 2">
            <a:extLst>
              <a:ext uri="{FF2B5EF4-FFF2-40B4-BE49-F238E27FC236}">
                <a16:creationId xmlns:a16="http://schemas.microsoft.com/office/drawing/2014/main" id="{44C9C04C-9C27-C645-EF2D-85C7B82111B1}"/>
              </a:ext>
            </a:extLst>
          </p:cNvPr>
          <p:cNvGraphicFramePr>
            <a:graphicFrameLocks noGrp="1"/>
          </p:cNvGraphicFramePr>
          <p:nvPr>
            <p:extLst>
              <p:ext uri="{D42A27DB-BD31-4B8C-83A1-F6EECF244321}">
                <p14:modId xmlns:p14="http://schemas.microsoft.com/office/powerpoint/2010/main" val="2308294347"/>
              </p:ext>
            </p:extLst>
          </p:nvPr>
        </p:nvGraphicFramePr>
        <p:xfrm>
          <a:off x="3781430" y="2413152"/>
          <a:ext cx="4629152" cy="2667000"/>
        </p:xfrm>
        <a:graphic>
          <a:graphicData uri="http://schemas.openxmlformats.org/drawingml/2006/table">
            <a:tbl>
              <a:tblPr/>
              <a:tblGrid>
                <a:gridCol w="650915">
                  <a:extLst>
                    <a:ext uri="{9D8B030D-6E8A-4147-A177-3AD203B41FA5}">
                      <a16:colId xmlns:a16="http://schemas.microsoft.com/office/drawing/2014/main" val="2201757167"/>
                    </a:ext>
                  </a:extLst>
                </a:gridCol>
                <a:gridCol w="344602">
                  <a:extLst>
                    <a:ext uri="{9D8B030D-6E8A-4147-A177-3AD203B41FA5}">
                      <a16:colId xmlns:a16="http://schemas.microsoft.com/office/drawing/2014/main" val="1310926548"/>
                    </a:ext>
                  </a:extLst>
                </a:gridCol>
                <a:gridCol w="82960">
                  <a:extLst>
                    <a:ext uri="{9D8B030D-6E8A-4147-A177-3AD203B41FA5}">
                      <a16:colId xmlns:a16="http://schemas.microsoft.com/office/drawing/2014/main" val="3097144620"/>
                    </a:ext>
                  </a:extLst>
                </a:gridCol>
                <a:gridCol w="708348">
                  <a:extLst>
                    <a:ext uri="{9D8B030D-6E8A-4147-A177-3AD203B41FA5}">
                      <a16:colId xmlns:a16="http://schemas.microsoft.com/office/drawing/2014/main" val="2785519031"/>
                    </a:ext>
                  </a:extLst>
                </a:gridCol>
                <a:gridCol w="99551">
                  <a:extLst>
                    <a:ext uri="{9D8B030D-6E8A-4147-A177-3AD203B41FA5}">
                      <a16:colId xmlns:a16="http://schemas.microsoft.com/office/drawing/2014/main" val="1057097813"/>
                    </a:ext>
                  </a:extLst>
                </a:gridCol>
                <a:gridCol w="118697">
                  <a:extLst>
                    <a:ext uri="{9D8B030D-6E8A-4147-A177-3AD203B41FA5}">
                      <a16:colId xmlns:a16="http://schemas.microsoft.com/office/drawing/2014/main" val="126415824"/>
                    </a:ext>
                  </a:extLst>
                </a:gridCol>
                <a:gridCol w="156985">
                  <a:extLst>
                    <a:ext uri="{9D8B030D-6E8A-4147-A177-3AD203B41FA5}">
                      <a16:colId xmlns:a16="http://schemas.microsoft.com/office/drawing/2014/main" val="2004066689"/>
                    </a:ext>
                  </a:extLst>
                </a:gridCol>
                <a:gridCol w="82960">
                  <a:extLst>
                    <a:ext uri="{9D8B030D-6E8A-4147-A177-3AD203B41FA5}">
                      <a16:colId xmlns:a16="http://schemas.microsoft.com/office/drawing/2014/main" val="1971223919"/>
                    </a:ext>
                  </a:extLst>
                </a:gridCol>
                <a:gridCol w="758124">
                  <a:extLst>
                    <a:ext uri="{9D8B030D-6E8A-4147-A177-3AD203B41FA5}">
                      <a16:colId xmlns:a16="http://schemas.microsoft.com/office/drawing/2014/main" val="962222986"/>
                    </a:ext>
                  </a:extLst>
                </a:gridCol>
                <a:gridCol w="176130">
                  <a:extLst>
                    <a:ext uri="{9D8B030D-6E8A-4147-A177-3AD203B41FA5}">
                      <a16:colId xmlns:a16="http://schemas.microsoft.com/office/drawing/2014/main" val="421118811"/>
                    </a:ext>
                  </a:extLst>
                </a:gridCol>
                <a:gridCol w="210590">
                  <a:extLst>
                    <a:ext uri="{9D8B030D-6E8A-4147-A177-3AD203B41FA5}">
                      <a16:colId xmlns:a16="http://schemas.microsoft.com/office/drawing/2014/main" val="2653723763"/>
                    </a:ext>
                  </a:extLst>
                </a:gridCol>
                <a:gridCol w="102104">
                  <a:extLst>
                    <a:ext uri="{9D8B030D-6E8A-4147-A177-3AD203B41FA5}">
                      <a16:colId xmlns:a16="http://schemas.microsoft.com/office/drawing/2014/main" val="478316376"/>
                    </a:ext>
                  </a:extLst>
                </a:gridCol>
                <a:gridCol w="773439">
                  <a:extLst>
                    <a:ext uri="{9D8B030D-6E8A-4147-A177-3AD203B41FA5}">
                      <a16:colId xmlns:a16="http://schemas.microsoft.com/office/drawing/2014/main" val="788379968"/>
                    </a:ext>
                  </a:extLst>
                </a:gridCol>
                <a:gridCol w="99551">
                  <a:extLst>
                    <a:ext uri="{9D8B030D-6E8A-4147-A177-3AD203B41FA5}">
                      <a16:colId xmlns:a16="http://schemas.microsoft.com/office/drawing/2014/main" val="2652285462"/>
                    </a:ext>
                  </a:extLst>
                </a:gridCol>
                <a:gridCol w="95723">
                  <a:extLst>
                    <a:ext uri="{9D8B030D-6E8A-4147-A177-3AD203B41FA5}">
                      <a16:colId xmlns:a16="http://schemas.microsoft.com/office/drawing/2014/main" val="2381464897"/>
                    </a:ext>
                  </a:extLst>
                </a:gridCol>
                <a:gridCol w="168473">
                  <a:extLst>
                    <a:ext uri="{9D8B030D-6E8A-4147-A177-3AD203B41FA5}">
                      <a16:colId xmlns:a16="http://schemas.microsoft.com/office/drawing/2014/main" val="4047516363"/>
                    </a:ext>
                  </a:extLst>
                </a:gridCol>
              </a:tblGrid>
              <a:tr h="74231">
                <a:tc gridSpan="2">
                  <a:txBody>
                    <a:bodyPr/>
                    <a:lstStyle/>
                    <a:p>
                      <a:pPr algn="ctr" fontAlgn="b"/>
                      <a:r>
                        <a:rPr lang="en-US" sz="500" b="1" i="0" u="none" strike="noStrike">
                          <a:solidFill>
                            <a:srgbClr val="000000"/>
                          </a:solidFill>
                          <a:effectLst/>
                          <a:latin typeface="Calibri" panose="020F0502020204030204" pitchFamily="34" charset="0"/>
                        </a:rPr>
                        <a:t>Yukon/Transboundary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North Coast/Central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South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Fraser River/BC Interior</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107652"/>
                  </a:ext>
                </a:extLst>
              </a:tr>
              <a:tr h="74231">
                <a:tc gridSpan="2">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0902309"/>
                  </a:ext>
                </a:extLst>
              </a:tr>
              <a:tr h="74231">
                <a:tc>
                  <a:txBody>
                    <a:bodyPr/>
                    <a:lstStyle/>
                    <a:p>
                      <a:pPr algn="l" fontAlgn="b"/>
                      <a:r>
                        <a:rPr lang="en-US" sz="500" b="0" i="0" u="none" strike="noStrike">
                          <a:solidFill>
                            <a:srgbClr val="000000"/>
                          </a:solidFill>
                          <a:effectLst/>
                          <a:latin typeface="Calibri" panose="020F0502020204030204" pitchFamily="34" charset="0"/>
                        </a:rPr>
                        <a:t>ALSEK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GST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FALL RUN 41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0314744"/>
                  </a:ext>
                </a:extLst>
              </a:tr>
              <a:tr h="74231">
                <a:tc>
                  <a:txBody>
                    <a:bodyPr/>
                    <a:lstStyle/>
                    <a:p>
                      <a:pPr algn="l" fontAlgn="b"/>
                      <a:r>
                        <a:rPr lang="en-US" sz="500" b="0" i="0" u="none" strike="noStrike">
                          <a:solidFill>
                            <a:srgbClr val="000000"/>
                          </a:solidFill>
                          <a:effectLst/>
                          <a:latin typeface="Calibri" panose="020F0502020204030204" pitchFamily="34" charset="0"/>
                        </a:rPr>
                        <a:t>PORCUPINE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CHINOOK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MAINLAND INLET CHINOOK</a:t>
                      </a:r>
                    </a:p>
                  </a:txBody>
                  <a:tcPr marL="37115" marR="0" marT="0" marB="0" anchor="b">
                    <a:lnL>
                      <a:noFill/>
                    </a:lnL>
                    <a:lnR>
                      <a:noFill/>
                    </a:lnR>
                    <a:lnT>
                      <a:noFill/>
                    </a:lnT>
                    <a:lnB>
                      <a:noFill/>
                    </a:lnB>
                    <a:no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42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6651879"/>
                  </a:ext>
                </a:extLst>
              </a:tr>
              <a:tr h="74231">
                <a:tc>
                  <a:txBody>
                    <a:bodyPr/>
                    <a:lstStyle/>
                    <a:p>
                      <a:pPr algn="l" fontAlgn="b"/>
                      <a:r>
                        <a:rPr lang="en-US" sz="500" b="0" i="0" u="none" strike="noStrike">
                          <a:solidFill>
                            <a:srgbClr val="000000"/>
                          </a:solidFill>
                          <a:effectLst/>
                          <a:latin typeface="Calibri" panose="020F0502020204030204" pitchFamily="34" charset="0"/>
                        </a:rPr>
                        <a:t>STIKINE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MIDDLE GST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708142"/>
                  </a:ext>
                </a:extLst>
              </a:tr>
              <a:tr h="74231">
                <a:tc>
                  <a:txBody>
                    <a:bodyPr/>
                    <a:lstStyle/>
                    <a:p>
                      <a:pPr algn="l" fontAlgn="b"/>
                      <a:r>
                        <a:rPr lang="en-US" sz="500" b="0" i="0" u="none" strike="noStrike">
                          <a:solidFill>
                            <a:srgbClr val="000000"/>
                          </a:solidFill>
                          <a:effectLst/>
                          <a:latin typeface="Calibri" panose="020F0502020204030204" pitchFamily="34" charset="0"/>
                        </a:rPr>
                        <a:t>TAKU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UPPER GST CHINOOK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41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341823495"/>
                  </a:ext>
                </a:extLst>
              </a:tr>
              <a:tr h="74231">
                <a:tc>
                  <a:txBody>
                    <a:bodyPr/>
                    <a:lstStyle/>
                    <a:p>
                      <a:pPr algn="l" fontAlgn="b"/>
                      <a:r>
                        <a:rPr lang="en-US" sz="500" b="0" i="0" u="none" strike="noStrike">
                          <a:solidFill>
                            <a:srgbClr val="000000"/>
                          </a:solidFill>
                          <a:effectLst/>
                          <a:latin typeface="Calibri" panose="020F0502020204030204" pitchFamily="34" charset="0"/>
                        </a:rPr>
                        <a:t>YUKON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2721123"/>
                  </a:ext>
                </a:extLst>
              </a:tr>
              <a:tr h="74231">
                <a:tc gridSpan="2">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9599574"/>
                  </a:ext>
                </a:extLst>
              </a:tr>
              <a:tr h="74231">
                <a:tc>
                  <a:txBody>
                    <a:bodyPr/>
                    <a:lstStyle/>
                    <a:p>
                      <a:pPr algn="l" fontAlgn="b"/>
                      <a:r>
                        <a:rPr lang="en-US" sz="500" b="0" i="0" u="none" strike="noStrike">
                          <a:solidFill>
                            <a:srgbClr val="000000"/>
                          </a:solidFill>
                          <a:effectLst/>
                          <a:latin typeface="Calibri" panose="020F0502020204030204" pitchFamily="34" charset="0"/>
                        </a:rPr>
                        <a:t>PORCUPINE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INNER SOUTH COAST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5106843"/>
                  </a:ext>
                </a:extLst>
              </a:tr>
              <a:tr h="74231">
                <a:tc>
                  <a:txBody>
                    <a:bodyPr/>
                    <a:lstStyle/>
                    <a:p>
                      <a:pPr algn="l" fontAlgn="b"/>
                      <a:r>
                        <a:rPr lang="en-US" sz="500" b="0" i="0" u="none" strike="noStrike">
                          <a:solidFill>
                            <a:srgbClr val="000000"/>
                          </a:solidFill>
                          <a:effectLst/>
                          <a:latin typeface="Calibri" panose="020F0502020204030204" pitchFamily="34" charset="0"/>
                        </a:rPr>
                        <a:t>TRANSBOUNDARY CHUM</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SKEENA/NASS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8763893"/>
                  </a:ext>
                </a:extLst>
              </a:tr>
              <a:tr h="74231">
                <a:tc>
                  <a:txBody>
                    <a:bodyPr/>
                    <a:lstStyle/>
                    <a:p>
                      <a:pPr algn="l" fontAlgn="b"/>
                      <a:r>
                        <a:rPr lang="en-US" sz="500" b="0" i="0" u="none" strike="noStrike">
                          <a:solidFill>
                            <a:srgbClr val="000000"/>
                          </a:solidFill>
                          <a:effectLst/>
                          <a:latin typeface="Calibri" panose="020F0502020204030204" pitchFamily="34" charset="0"/>
                        </a:rPr>
                        <a:t>YUKON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0758909"/>
                  </a:ext>
                </a:extLst>
              </a:tr>
              <a:tr h="74231">
                <a:tc gridSpan="2">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JST/MAINLAND INLET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INTERIOR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2282854"/>
                  </a:ext>
                </a:extLst>
              </a:tr>
              <a:tr h="74231">
                <a:tc>
                  <a:txBody>
                    <a:bodyPr/>
                    <a:lstStyle/>
                    <a:p>
                      <a:pPr algn="l" fontAlgn="b"/>
                      <a:r>
                        <a:rPr lang="en-US" sz="500" b="0" i="0" u="none" strike="noStrike">
                          <a:solidFill>
                            <a:srgbClr val="000000"/>
                          </a:solidFill>
                          <a:effectLst/>
                          <a:latin typeface="Calibri" panose="020F0502020204030204" pitchFamily="34" charset="0"/>
                        </a:rPr>
                        <a:t>ALSEK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COHO</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STRAIT OF GEORGIA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768054"/>
                  </a:ext>
                </a:extLst>
              </a:tr>
              <a:tr h="74231">
                <a:tc>
                  <a:txBody>
                    <a:bodyPr/>
                    <a:lstStyle/>
                    <a:p>
                      <a:pPr algn="l" fontAlgn="b"/>
                      <a:r>
                        <a:rPr lang="en-US" sz="500" b="0" i="0" u="none" strike="noStrike">
                          <a:solidFill>
                            <a:srgbClr val="000000"/>
                          </a:solidFill>
                          <a:effectLst/>
                          <a:latin typeface="Calibri" panose="020F0502020204030204" pitchFamily="34" charset="0"/>
                        </a:rPr>
                        <a:t>STIKINE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4580424"/>
                  </a:ext>
                </a:extLst>
              </a:tr>
              <a:tr h="74231">
                <a:tc>
                  <a:txBody>
                    <a:bodyPr/>
                    <a:lstStyle/>
                    <a:p>
                      <a:pPr algn="l" fontAlgn="b"/>
                      <a:r>
                        <a:rPr lang="en-US" sz="500" b="0" i="0" u="none" strike="noStrike">
                          <a:solidFill>
                            <a:srgbClr val="000000"/>
                          </a:solidFill>
                          <a:effectLst/>
                          <a:latin typeface="Calibri" panose="020F0502020204030204" pitchFamily="34" charset="0"/>
                        </a:rPr>
                        <a:t>TAKU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PINK - ODD</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733552"/>
                  </a:ext>
                </a:extLst>
              </a:tr>
              <a:tr h="74231">
                <a:tc>
                  <a:txBody>
                    <a:bodyPr/>
                    <a:lstStyle/>
                    <a:p>
                      <a:pPr algn="l" fontAlgn="b"/>
                      <a:r>
                        <a:rPr lang="en-US" sz="500" b="0" i="0" u="none" strike="noStrike">
                          <a:solidFill>
                            <a:srgbClr val="000000"/>
                          </a:solidFill>
                          <a:effectLst/>
                          <a:latin typeface="Calibri" panose="020F0502020204030204" pitchFamily="34" charset="0"/>
                        </a:rPr>
                        <a:t>PORCUPINE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EVEN</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N/A</a:t>
                      </a:r>
                    </a:p>
                  </a:txBody>
                  <a:tcPr marL="0" marR="0" marT="0" marB="0" anchor="ctr">
                    <a:lnL>
                      <a:noFill/>
                    </a:lnL>
                    <a:lnR>
                      <a:noFill/>
                    </a:lnR>
                    <a:lnT>
                      <a:noFill/>
                    </a:lnT>
                    <a:lnB>
                      <a:noFill/>
                    </a:lnB>
                    <a:no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6325245"/>
                  </a:ext>
                </a:extLst>
              </a:tr>
              <a:tr h="74231">
                <a:tc gridSpan="2">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PINK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 ODD</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ESTU</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487185"/>
                  </a:ext>
                </a:extLst>
              </a:tr>
              <a:tr h="74231">
                <a:tc>
                  <a:txBody>
                    <a:bodyPr/>
                    <a:lstStyle/>
                    <a:p>
                      <a:pPr algn="l" fontAlgn="b"/>
                      <a:r>
                        <a:rPr lang="en-US" sz="500" b="0" i="0" u="none" strike="noStrike">
                          <a:solidFill>
                            <a:srgbClr val="000000"/>
                          </a:solidFill>
                          <a:effectLst/>
                          <a:latin typeface="Calibri" panose="020F0502020204030204" pitchFamily="34" charset="0"/>
                        </a:rPr>
                        <a:t>ALSEK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PINK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PINK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738524095"/>
                  </a:ext>
                </a:extLst>
              </a:tr>
              <a:tr h="74231">
                <a:tc>
                  <a:txBody>
                    <a:bodyPr/>
                    <a:lstStyle/>
                    <a:p>
                      <a:pPr algn="l" fontAlgn="b"/>
                      <a:r>
                        <a:rPr lang="en-US" sz="500" b="0" i="0" u="none" strike="noStrike">
                          <a:solidFill>
                            <a:srgbClr val="000000"/>
                          </a:solidFill>
                          <a:effectLst/>
                          <a:latin typeface="Calibri" panose="020F0502020204030204" pitchFamily="34" charset="0"/>
                        </a:rPr>
                        <a:t>STIKINE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LATE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608720500"/>
                  </a:ext>
                </a:extLst>
              </a:tr>
              <a:tr h="74231">
                <a:tc>
                  <a:txBody>
                    <a:bodyPr/>
                    <a:lstStyle/>
                    <a:p>
                      <a:pPr algn="l" fontAlgn="b"/>
                      <a:r>
                        <a:rPr lang="en-US" sz="500" b="0" i="0" u="none" strike="noStrike">
                          <a:solidFill>
                            <a:srgbClr val="000000"/>
                          </a:solidFill>
                          <a:effectLst/>
                          <a:latin typeface="Calibri" panose="020F0502020204030204" pitchFamily="34" charset="0"/>
                        </a:rPr>
                        <a:t>TAKU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ECVI/MAINLAND SOCKEYE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SUMMER</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050877226"/>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BARKLEY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658078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SOCKEYE</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OTHER SOCKEYE</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41452881"/>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SOCKEYE</a:t>
                      </a:r>
                    </a:p>
                  </a:txBody>
                  <a:tcPr marL="37115" marR="0" marT="0" marB="0" anchor="b">
                    <a:lnL>
                      <a:noFill/>
                    </a:lnL>
                    <a:lnR>
                      <a:noFill/>
                    </a:lnR>
                    <a:lnT>
                      <a:noFill/>
                    </a:lnT>
                    <a:lnB>
                      <a:noFill/>
                    </a:lnB>
                    <a:noFill/>
                  </a:tcPr>
                </a:tc>
                <a:tc>
                  <a:txBody>
                    <a:bodyPr/>
                    <a:lstStyle/>
                    <a:p>
                      <a:pPr algn="l"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95288533"/>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SOCKEYE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22141570"/>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RIVERS/SMITH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8388865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49260465"/>
                  </a:ext>
                </a:extLst>
              </a:tr>
            </a:tbl>
          </a:graphicData>
        </a:graphic>
      </p:graphicFrame>
      <p:pic>
        <p:nvPicPr>
          <p:cNvPr id="4" name="Picture 4">
            <a:extLst>
              <a:ext uri="{FF2B5EF4-FFF2-40B4-BE49-F238E27FC236}">
                <a16:creationId xmlns:a16="http://schemas.microsoft.com/office/drawing/2014/main" id="{5F39350C-BF04-D42A-0A23-C959C302844F}"/>
              </a:ext>
            </a:extLst>
          </p:cNvPr>
          <p:cNvPicPr>
            <a:picLocks noChangeAspect="1"/>
          </p:cNvPicPr>
          <p:nvPr/>
        </p:nvPicPr>
        <p:blipFill>
          <a:blip r:embed="rId3"/>
          <a:stretch>
            <a:fillRect/>
          </a:stretch>
        </p:blipFill>
        <p:spPr>
          <a:xfrm>
            <a:off x="3781427" y="4038846"/>
            <a:ext cx="978217" cy="771440"/>
          </a:xfrm>
          <a:prstGeom prst="rect">
            <a:avLst/>
          </a:prstGeom>
        </p:spPr>
      </p:pic>
      <p:sp>
        <p:nvSpPr>
          <p:cNvPr id="5" name="Title 1">
            <a:extLst>
              <a:ext uri="{FF2B5EF4-FFF2-40B4-BE49-F238E27FC236}">
                <a16:creationId xmlns:a16="http://schemas.microsoft.com/office/drawing/2014/main" id="{773A041C-B954-71A2-43BE-3D21CE09888F}"/>
              </a:ext>
            </a:extLst>
          </p:cNvPr>
          <p:cNvSpPr txBox="1">
            <a:spLocks/>
          </p:cNvSpPr>
          <p:nvPr/>
        </p:nvSpPr>
        <p:spPr>
          <a:xfrm>
            <a:off x="3721517" y="2019139"/>
            <a:ext cx="4748972"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1969" spc="-85">
                <a:ln w="6350">
                  <a:noFill/>
                </a:ln>
                <a:solidFill>
                  <a:schemeClr val="tx1">
                    <a:lumMod val="95000"/>
                    <a:lumOff val="5000"/>
                  </a:schemeClr>
                </a:solidFill>
                <a:effectLst/>
                <a:ea typeface="ヒラギノ角ゴ Pro W3" pitchFamily="127" charset="-128"/>
              </a:rPr>
              <a:t>2025 Preliminary Outlook Quick Reference</a:t>
            </a:r>
            <a:endParaRPr lang="en-CA" altLang="en-US" sz="1969" spc="-85">
              <a:ln w="6350">
                <a:noFill/>
              </a:ln>
              <a:solidFill>
                <a:schemeClr val="tx1">
                  <a:lumMod val="95000"/>
                  <a:lumOff val="5000"/>
                </a:schemeClr>
              </a:solidFill>
              <a:effectLst/>
              <a:ea typeface="ヒラギノ角ゴ Pro W3" pitchFamily="127" charset="-128"/>
            </a:endParaRPr>
          </a:p>
        </p:txBody>
      </p:sp>
      <p:sp>
        <p:nvSpPr>
          <p:cNvPr id="6" name="TextBox 1">
            <a:extLst>
              <a:ext uri="{FF2B5EF4-FFF2-40B4-BE49-F238E27FC236}">
                <a16:creationId xmlns:a16="http://schemas.microsoft.com/office/drawing/2014/main" id="{820E3FF4-1716-7EF8-D42C-959D51CBC09E}"/>
              </a:ext>
            </a:extLst>
          </p:cNvPr>
          <p:cNvSpPr txBox="1"/>
          <p:nvPr/>
        </p:nvSpPr>
        <p:spPr>
          <a:xfrm>
            <a:off x="7562850" y="5070495"/>
            <a:ext cx="2057400" cy="646331"/>
          </a:xfrm>
          <a:prstGeom prst="rect">
            <a:avLst/>
          </a:prstGeom>
          <a:noFill/>
        </p:spPr>
        <p:txBody>
          <a:bodyPr wrap="square" rtlCol="0">
            <a:spAutoFit/>
          </a:bodyPr>
          <a:lstStyle/>
          <a:p>
            <a:r>
              <a:rPr lang="en-US">
                <a:latin typeface="Century Gothic" panose="020B0502020202020204" pitchFamily="34" charset="0"/>
              </a:rPr>
              <a:t>4 bar charts by Area</a:t>
            </a:r>
          </a:p>
        </p:txBody>
      </p:sp>
    </p:spTree>
    <p:extLst>
      <p:ext uri="{BB962C8B-B14F-4D97-AF65-F5344CB8AC3E}">
        <p14:creationId xmlns:p14="http://schemas.microsoft.com/office/powerpoint/2010/main" val="239107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7A338F-C222-1A4B-8486-B8A3FB3CED2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F78D77-1B0D-1DC5-7395-3EA0178820CC}"/>
              </a:ext>
            </a:extLst>
          </p:cNvPr>
          <p:cNvSpPr>
            <a:spLocks noGrp="1"/>
          </p:cNvSpPr>
          <p:nvPr>
            <p:ph type="sldNum" sz="quarter" idx="12"/>
          </p:nvPr>
        </p:nvSpPr>
        <p:spPr/>
        <p:txBody>
          <a:bodyPr/>
          <a:lstStyle/>
          <a:p>
            <a:pPr algn="l"/>
            <a:fld id="{A3C1C3F4-7627-499B-A387-D46B6B71D0BD}" type="slidenum">
              <a:rPr lang="en-US" altLang="en-US" smtClean="0"/>
              <a:pPr algn="l"/>
              <a:t>16</a:t>
            </a:fld>
            <a:endParaRPr lang="en-US" altLang="en-US"/>
          </a:p>
        </p:txBody>
      </p:sp>
      <p:sp>
        <p:nvSpPr>
          <p:cNvPr id="3" name="Title 26">
            <a:extLst>
              <a:ext uri="{FF2B5EF4-FFF2-40B4-BE49-F238E27FC236}">
                <a16:creationId xmlns:a16="http://schemas.microsoft.com/office/drawing/2014/main" id="{CE3E62DA-D830-31AB-88FF-E3499ABA1CE2}"/>
              </a:ext>
            </a:extLst>
          </p:cNvPr>
          <p:cNvSpPr>
            <a:spLocks noGrp="1"/>
          </p:cNvSpPr>
          <p:nvPr>
            <p:ph type="title"/>
          </p:nvPr>
        </p:nvSpPr>
        <p:spPr/>
        <p:txBody>
          <a:bodyPr/>
          <a:lstStyle/>
          <a:p>
            <a:endParaRPr lang="en-US"/>
          </a:p>
        </p:txBody>
      </p:sp>
      <p:sp>
        <p:nvSpPr>
          <p:cNvPr id="4" name="Text Placeholder 27">
            <a:extLst>
              <a:ext uri="{FF2B5EF4-FFF2-40B4-BE49-F238E27FC236}">
                <a16:creationId xmlns:a16="http://schemas.microsoft.com/office/drawing/2014/main" id="{A437C1B7-A3A2-0C73-ECC3-706692289C1D}"/>
              </a:ext>
            </a:extLst>
          </p:cNvPr>
          <p:cNvSpPr>
            <a:spLocks noGrp="1"/>
          </p:cNvSpPr>
          <p:nvPr>
            <p:ph type="body" sz="quarter" idx="13"/>
          </p:nvPr>
        </p:nvSpPr>
        <p:spPr/>
        <p:txBody>
          <a:bodyPr/>
          <a:lstStyle/>
          <a:p>
            <a:r>
              <a:rPr lang="en-US"/>
              <a:t>FOR EDITING</a:t>
            </a:r>
          </a:p>
        </p:txBody>
      </p:sp>
      <p:sp>
        <p:nvSpPr>
          <p:cNvPr id="5" name="Content Placeholder 13">
            <a:extLst>
              <a:ext uri="{FF2B5EF4-FFF2-40B4-BE49-F238E27FC236}">
                <a16:creationId xmlns:a16="http://schemas.microsoft.com/office/drawing/2014/main" id="{84E148C2-871A-1E3D-72C8-343F6CC079D2}"/>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6" name="Group 25">
            <a:extLst>
              <a:ext uri="{FF2B5EF4-FFF2-40B4-BE49-F238E27FC236}">
                <a16:creationId xmlns:a16="http://schemas.microsoft.com/office/drawing/2014/main" id="{E5448CC0-3626-EF08-70A5-8739F6B1CC2A}"/>
              </a:ext>
            </a:extLst>
          </p:cNvPr>
          <p:cNvGrpSpPr/>
          <p:nvPr/>
        </p:nvGrpSpPr>
        <p:grpSpPr>
          <a:xfrm>
            <a:off x="1375794" y="1865921"/>
            <a:ext cx="5830011" cy="3391896"/>
            <a:chOff x="1375794" y="1865921"/>
            <a:chExt cx="5830011" cy="3391896"/>
          </a:xfrm>
        </p:grpSpPr>
        <p:sp>
          <p:nvSpPr>
            <p:cNvPr id="7" name="Rectangle 7">
              <a:extLst>
                <a:ext uri="{FF2B5EF4-FFF2-40B4-BE49-F238E27FC236}">
                  <a16:creationId xmlns:a16="http://schemas.microsoft.com/office/drawing/2014/main" id="{5E512C2D-A075-702A-687D-C1710C99CA20}"/>
                </a:ext>
              </a:extLst>
            </p:cNvPr>
            <p:cNvSpPr/>
            <p:nvPr/>
          </p:nvSpPr>
          <p:spPr>
            <a:xfrm>
              <a:off x="1375794" y="2902591"/>
              <a:ext cx="1627465" cy="763398"/>
            </a:xfrm>
            <a:prstGeom prst="rect">
              <a:avLst/>
            </a:prstGeom>
            <a:solidFill>
              <a:srgbClr val="D8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Red Zone</a:t>
              </a:r>
            </a:p>
          </p:txBody>
        </p:sp>
        <p:sp>
          <p:nvSpPr>
            <p:cNvPr id="8" name="Rectangle 9">
              <a:extLst>
                <a:ext uri="{FF2B5EF4-FFF2-40B4-BE49-F238E27FC236}">
                  <a16:creationId xmlns:a16="http://schemas.microsoft.com/office/drawing/2014/main" id="{E9E2C961-827B-4956-1F18-985869A54B3A}"/>
                </a:ext>
              </a:extLst>
            </p:cNvPr>
            <p:cNvSpPr/>
            <p:nvPr/>
          </p:nvSpPr>
          <p:spPr>
            <a:xfrm>
              <a:off x="3477067" y="2902591"/>
              <a:ext cx="1627465" cy="763398"/>
            </a:xfrm>
            <a:prstGeom prst="rect">
              <a:avLst/>
            </a:prstGeom>
            <a:solidFill>
              <a:srgbClr val="E7C7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Amber Zone</a:t>
              </a:r>
            </a:p>
          </p:txBody>
        </p:sp>
        <p:sp>
          <p:nvSpPr>
            <p:cNvPr id="9" name="Rectangle 10">
              <a:extLst>
                <a:ext uri="{FF2B5EF4-FFF2-40B4-BE49-F238E27FC236}">
                  <a16:creationId xmlns:a16="http://schemas.microsoft.com/office/drawing/2014/main" id="{970A7452-3C98-C687-344B-1F9E2DAB776F}"/>
                </a:ext>
              </a:extLst>
            </p:cNvPr>
            <p:cNvSpPr/>
            <p:nvPr/>
          </p:nvSpPr>
          <p:spPr>
            <a:xfrm>
              <a:off x="5578340" y="2902591"/>
              <a:ext cx="1627465" cy="763398"/>
            </a:xfrm>
            <a:prstGeom prst="rect">
              <a:avLst/>
            </a:prstGeom>
            <a:solidFill>
              <a:srgbClr val="7CBF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1"/>
                  </a:solidFill>
                  <a:latin typeface="Segoe UI Semilight" panose="020B0402040204020203" pitchFamily="34" charset="0"/>
                  <a:cs typeface="Segoe UI Semilight" panose="020B0402040204020203" pitchFamily="34" charset="0"/>
                </a:rPr>
                <a:t>Green Zone</a:t>
              </a:r>
            </a:p>
          </p:txBody>
        </p:sp>
        <p:sp>
          <p:nvSpPr>
            <p:cNvPr id="10" name="Arrow: Right 11">
              <a:extLst>
                <a:ext uri="{FF2B5EF4-FFF2-40B4-BE49-F238E27FC236}">
                  <a16:creationId xmlns:a16="http://schemas.microsoft.com/office/drawing/2014/main" id="{D0B8DB2E-AE95-A9F3-A577-15A94E328F56}"/>
                </a:ext>
              </a:extLst>
            </p:cNvPr>
            <p:cNvSpPr/>
            <p:nvPr/>
          </p:nvSpPr>
          <p:spPr>
            <a:xfrm>
              <a:off x="1375794" y="4108104"/>
              <a:ext cx="5830011" cy="424873"/>
            </a:xfrm>
            <a:prstGeom prst="rightArrow">
              <a:avLst/>
            </a:prstGeom>
            <a:gradFill flip="none" rotWithShape="1">
              <a:gsLst>
                <a:gs pos="100000">
                  <a:schemeClr val="tx2"/>
                </a:gs>
                <a:gs pos="0">
                  <a:schemeClr val="tx2">
                    <a:lumMod val="20000"/>
                    <a:lumOff val="80000"/>
                    <a:alpha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Segoe UI Semilight" panose="020B0402040204020203" pitchFamily="34" charset="0"/>
                  <a:cs typeface="Segoe UI Semilight" panose="020B0402040204020203" pitchFamily="34" charset="0"/>
                </a:rPr>
                <a:t>Low			Spawning abundance			High</a:t>
              </a:r>
            </a:p>
          </p:txBody>
        </p:sp>
        <p:sp>
          <p:nvSpPr>
            <p:cNvPr id="11" name="Arrow: Right 12">
              <a:extLst>
                <a:ext uri="{FF2B5EF4-FFF2-40B4-BE49-F238E27FC236}">
                  <a16:creationId xmlns:a16="http://schemas.microsoft.com/office/drawing/2014/main" id="{C381069D-2DB0-50FB-E9EB-DF7AAD56C747}"/>
                </a:ext>
              </a:extLst>
            </p:cNvPr>
            <p:cNvSpPr/>
            <p:nvPr/>
          </p:nvSpPr>
          <p:spPr>
            <a:xfrm rot="10800000" flipV="1">
              <a:off x="1375794" y="1865921"/>
              <a:ext cx="5830011" cy="424874"/>
            </a:xfrm>
            <a:prstGeom prst="rightArrow">
              <a:avLst/>
            </a:prstGeom>
            <a:gradFill flip="none" rotWithShape="1">
              <a:gsLst>
                <a:gs pos="100000">
                  <a:schemeClr val="accent6">
                    <a:lumMod val="75000"/>
                  </a:schemeClr>
                </a:gs>
                <a:gs pos="0">
                  <a:schemeClr val="accent6">
                    <a:lumMod val="20000"/>
                    <a:lumOff val="80000"/>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Segoe UI Semilight" panose="020B0402040204020203" pitchFamily="34" charset="0"/>
                  <a:cs typeface="Segoe UI Semilight" panose="020B0402040204020203" pitchFamily="34" charset="0"/>
                </a:rPr>
                <a:t>High		Extent of management intervention		Low</a:t>
              </a:r>
            </a:p>
          </p:txBody>
        </p:sp>
        <p:cxnSp>
          <p:nvCxnSpPr>
            <p:cNvPr id="12" name="Straight Connector 14">
              <a:extLst>
                <a:ext uri="{FF2B5EF4-FFF2-40B4-BE49-F238E27FC236}">
                  <a16:creationId xmlns:a16="http://schemas.microsoft.com/office/drawing/2014/main" id="{387DA93B-A087-85B4-B199-7CE5ED308055}"/>
                </a:ext>
              </a:extLst>
            </p:cNvPr>
            <p:cNvCxnSpPr>
              <a:cxnSpLocks/>
            </p:cNvCxnSpPr>
            <p:nvPr/>
          </p:nvCxnSpPr>
          <p:spPr>
            <a:xfrm>
              <a:off x="3195782" y="2669309"/>
              <a:ext cx="0" cy="1348508"/>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3" name="Straight Connector 15">
              <a:extLst>
                <a:ext uri="{FF2B5EF4-FFF2-40B4-BE49-F238E27FC236}">
                  <a16:creationId xmlns:a16="http://schemas.microsoft.com/office/drawing/2014/main" id="{DB55EE1A-60BE-C793-C73A-3FC602C13F3B}"/>
                </a:ext>
              </a:extLst>
            </p:cNvPr>
            <p:cNvCxnSpPr/>
            <p:nvPr/>
          </p:nvCxnSpPr>
          <p:spPr>
            <a:xfrm>
              <a:off x="5398655" y="2669308"/>
              <a:ext cx="0" cy="1348509"/>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4" name="TextBox 16">
              <a:extLst>
                <a:ext uri="{FF2B5EF4-FFF2-40B4-BE49-F238E27FC236}">
                  <a16:creationId xmlns:a16="http://schemas.microsoft.com/office/drawing/2014/main" id="{7610A8A4-25E1-45D7-364F-C94696D74D13}"/>
                </a:ext>
              </a:extLst>
            </p:cNvPr>
            <p:cNvSpPr txBox="1"/>
            <p:nvPr/>
          </p:nvSpPr>
          <p:spPr>
            <a:xfrm>
              <a:off x="2299856" y="2357108"/>
              <a:ext cx="1791852" cy="276999"/>
            </a:xfrm>
            <a:prstGeom prst="rect">
              <a:avLst/>
            </a:prstGeom>
            <a:noFill/>
          </p:spPr>
          <p:txBody>
            <a:bodyPr wrap="square" rtlCol="0">
              <a:spAutoFit/>
            </a:bodyPr>
            <a:lstStyle/>
            <a:p>
              <a:pPr algn="ctr"/>
              <a:r>
                <a:rPr lang="en-US" sz="1200">
                  <a:latin typeface="Segoe UI Semilight" panose="020B0402040204020203" pitchFamily="34" charset="0"/>
                  <a:cs typeface="Segoe UI Semilight" panose="020B0402040204020203" pitchFamily="34" charset="0"/>
                </a:rPr>
                <a:t>Lower benchmark</a:t>
              </a:r>
            </a:p>
          </p:txBody>
        </p:sp>
        <p:sp>
          <p:nvSpPr>
            <p:cNvPr id="15" name="TextBox 18">
              <a:extLst>
                <a:ext uri="{FF2B5EF4-FFF2-40B4-BE49-F238E27FC236}">
                  <a16:creationId xmlns:a16="http://schemas.microsoft.com/office/drawing/2014/main" id="{8CECA67F-4896-A14B-4D09-BECE6E522B76}"/>
                </a:ext>
              </a:extLst>
            </p:cNvPr>
            <p:cNvSpPr txBox="1"/>
            <p:nvPr/>
          </p:nvSpPr>
          <p:spPr>
            <a:xfrm>
              <a:off x="4410365" y="2352851"/>
              <a:ext cx="1791852" cy="276999"/>
            </a:xfrm>
            <a:prstGeom prst="rect">
              <a:avLst/>
            </a:prstGeom>
            <a:noFill/>
          </p:spPr>
          <p:txBody>
            <a:bodyPr wrap="square" rtlCol="0">
              <a:spAutoFit/>
            </a:bodyPr>
            <a:lstStyle/>
            <a:p>
              <a:pPr algn="ctr"/>
              <a:r>
                <a:rPr lang="en-US" sz="1200">
                  <a:latin typeface="Segoe UI Semilight" panose="020B0402040204020203" pitchFamily="34" charset="0"/>
                  <a:cs typeface="Segoe UI Semilight" panose="020B0402040204020203" pitchFamily="34" charset="0"/>
                </a:rPr>
                <a:t>Higher benchmark</a:t>
              </a:r>
            </a:p>
          </p:txBody>
        </p:sp>
        <p:pic>
          <p:nvPicPr>
            <p:cNvPr id="16" name="Picture 4">
              <a:extLst>
                <a:ext uri="{FF2B5EF4-FFF2-40B4-BE49-F238E27FC236}">
                  <a16:creationId xmlns:a16="http://schemas.microsoft.com/office/drawing/2014/main" id="{2D663A86-5724-EDA1-EE00-7897F21DE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939" y="464712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1CB04562-5821-FF12-A573-F16BBF91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78" y="455515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A30833C7-672B-6C05-9953-CBCB14A42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678" y="476181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1700CFB1-815D-7534-8919-C37F3E06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656" y="451476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ABE2BA0E-D6FF-1590-E1AE-AD31013A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684" y="467413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E4891341-4EDE-A242-3C8D-B520578A2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323" y="4784827"/>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B26E1ED5-49D6-4A2D-7216-D341F590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96" y="4948194"/>
              <a:ext cx="691121" cy="3096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925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79D034-5A69-652E-4F9A-883BB73728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BC4AE-CC35-6DDD-CCC6-C1A51EC13422}"/>
              </a:ext>
            </a:extLst>
          </p:cNvPr>
          <p:cNvSpPr>
            <a:spLocks noGrp="1"/>
          </p:cNvSpPr>
          <p:nvPr>
            <p:ph type="sldNum" sz="quarter" idx="12"/>
          </p:nvPr>
        </p:nvSpPr>
        <p:spPr/>
        <p:txBody>
          <a:bodyPr/>
          <a:lstStyle/>
          <a:p>
            <a:pPr algn="l"/>
            <a:fld id="{A3C1C3F4-7627-499B-A387-D46B6B71D0BD}" type="slidenum">
              <a:rPr lang="en-US" altLang="en-US" smtClean="0"/>
              <a:pPr algn="l"/>
              <a:t>17</a:t>
            </a:fld>
            <a:endParaRPr lang="en-US" altLang="en-US"/>
          </a:p>
        </p:txBody>
      </p:sp>
      <p:sp>
        <p:nvSpPr>
          <p:cNvPr id="3" name="Text Placeholder 27">
            <a:extLst>
              <a:ext uri="{FF2B5EF4-FFF2-40B4-BE49-F238E27FC236}">
                <a16:creationId xmlns:a16="http://schemas.microsoft.com/office/drawing/2014/main" id="{F8CBAFC8-7FD9-0275-ACEE-00B9D68DE4B1}"/>
              </a:ext>
            </a:extLst>
          </p:cNvPr>
          <p:cNvSpPr>
            <a:spLocks noGrp="1"/>
          </p:cNvSpPr>
          <p:nvPr>
            <p:ph type="body" sz="quarter" idx="13"/>
          </p:nvPr>
        </p:nvSpPr>
        <p:spPr/>
        <p:txBody>
          <a:bodyPr/>
          <a:lstStyle/>
          <a:p>
            <a:r>
              <a:rPr lang="en-US"/>
              <a:t>FOR EDITING</a:t>
            </a:r>
          </a:p>
        </p:txBody>
      </p:sp>
      <p:sp>
        <p:nvSpPr>
          <p:cNvPr id="4" name="Content Placeholder 13">
            <a:extLst>
              <a:ext uri="{FF2B5EF4-FFF2-40B4-BE49-F238E27FC236}">
                <a16:creationId xmlns:a16="http://schemas.microsoft.com/office/drawing/2014/main" id="{23D0CF93-B68C-0FD6-BA30-3E137EED642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5" name="Group 30">
            <a:extLst>
              <a:ext uri="{FF2B5EF4-FFF2-40B4-BE49-F238E27FC236}">
                <a16:creationId xmlns:a16="http://schemas.microsoft.com/office/drawing/2014/main" id="{2E5AF8B3-5D91-991B-4579-DDE9C530CB61}"/>
              </a:ext>
            </a:extLst>
          </p:cNvPr>
          <p:cNvGrpSpPr/>
          <p:nvPr/>
        </p:nvGrpSpPr>
        <p:grpSpPr>
          <a:xfrm>
            <a:off x="4805706" y="1987541"/>
            <a:ext cx="4809411" cy="3284576"/>
            <a:chOff x="4805706" y="1987541"/>
            <a:chExt cx="4809411" cy="3284576"/>
          </a:xfrm>
        </p:grpSpPr>
        <p:grpSp>
          <p:nvGrpSpPr>
            <p:cNvPr id="6" name="Group 18">
              <a:extLst>
                <a:ext uri="{FF2B5EF4-FFF2-40B4-BE49-F238E27FC236}">
                  <a16:creationId xmlns:a16="http://schemas.microsoft.com/office/drawing/2014/main" id="{084ED216-7CDC-76F1-4149-F96FBFBD6346}"/>
                </a:ext>
              </a:extLst>
            </p:cNvPr>
            <p:cNvGrpSpPr/>
            <p:nvPr/>
          </p:nvGrpSpPr>
          <p:grpSpPr>
            <a:xfrm>
              <a:off x="4805706" y="1987541"/>
              <a:ext cx="4809411" cy="3284576"/>
              <a:chOff x="4805706" y="1987541"/>
              <a:chExt cx="4809411" cy="3284576"/>
            </a:xfrm>
          </p:grpSpPr>
          <p:sp>
            <p:nvSpPr>
              <p:cNvPr id="7" name="Rectangle 4">
                <a:extLst>
                  <a:ext uri="{FF2B5EF4-FFF2-40B4-BE49-F238E27FC236}">
                    <a16:creationId xmlns:a16="http://schemas.microsoft.com/office/drawing/2014/main" id="{CB08E753-E8C2-11D9-DA94-5F7F3443DAFB}"/>
                  </a:ext>
                </a:extLst>
              </p:cNvPr>
              <p:cNvSpPr/>
              <p:nvPr/>
            </p:nvSpPr>
            <p:spPr>
              <a:xfrm>
                <a:off x="5225038" y="2218373"/>
                <a:ext cx="838200" cy="2657475"/>
              </a:xfrm>
              <a:prstGeom prst="rect">
                <a:avLst/>
              </a:prstGeom>
              <a:solidFill>
                <a:srgbClr val="D87C7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D11CA9DF-6F50-3CD8-507C-46F40C85D505}"/>
                  </a:ext>
                </a:extLst>
              </p:cNvPr>
              <p:cNvSpPr/>
              <p:nvPr/>
            </p:nvSpPr>
            <p:spPr>
              <a:xfrm>
                <a:off x="6063238" y="2218373"/>
                <a:ext cx="1333500" cy="2657475"/>
              </a:xfrm>
              <a:prstGeom prst="rect">
                <a:avLst/>
              </a:prstGeom>
              <a:solidFill>
                <a:srgbClr val="E7C7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56CA718B-436E-DCE4-A3DE-A98A34B78E6E}"/>
                  </a:ext>
                </a:extLst>
              </p:cNvPr>
              <p:cNvSpPr/>
              <p:nvPr/>
            </p:nvSpPr>
            <p:spPr>
              <a:xfrm>
                <a:off x="7396738" y="2218373"/>
                <a:ext cx="2205613" cy="2657475"/>
              </a:xfrm>
              <a:prstGeom prst="rect">
                <a:avLst/>
              </a:prstGeom>
              <a:solidFill>
                <a:srgbClr val="7CBF9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13">
                <a:extLst>
                  <a:ext uri="{FF2B5EF4-FFF2-40B4-BE49-F238E27FC236}">
                    <a16:creationId xmlns:a16="http://schemas.microsoft.com/office/drawing/2014/main" id="{FC4EB4B3-77C1-B03E-44FF-1028CD5994DF}"/>
                  </a:ext>
                </a:extLst>
              </p:cNvPr>
              <p:cNvCxnSpPr>
                <a:endCxn id="6" idx="3"/>
              </p:cNvCxnSpPr>
              <p:nvPr/>
            </p:nvCxnSpPr>
            <p:spPr>
              <a:xfrm flipV="1">
                <a:off x="6063238" y="3547111"/>
                <a:ext cx="1333500" cy="1243012"/>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1" name="Straight Connector 17">
                <a:extLst>
                  <a:ext uri="{FF2B5EF4-FFF2-40B4-BE49-F238E27FC236}">
                    <a16:creationId xmlns:a16="http://schemas.microsoft.com/office/drawing/2014/main" id="{1D882586-3658-CA36-E083-6A39D12A167C}"/>
                  </a:ext>
                </a:extLst>
              </p:cNvPr>
              <p:cNvCxnSpPr>
                <a:cxnSpLocks/>
                <a:stCxn id="7" idx="1"/>
                <a:endCxn id="7" idx="3"/>
              </p:cNvCxnSpPr>
              <p:nvPr/>
            </p:nvCxnSpPr>
            <p:spPr>
              <a:xfrm>
                <a:off x="7396738" y="3547111"/>
                <a:ext cx="2205613"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32">
                <a:extLst>
                  <a:ext uri="{FF2B5EF4-FFF2-40B4-BE49-F238E27FC236}">
                    <a16:creationId xmlns:a16="http://schemas.microsoft.com/office/drawing/2014/main" id="{C52F2B7C-B954-104E-E84F-4A0F604EEE9F}"/>
                  </a:ext>
                </a:extLst>
              </p:cNvPr>
              <p:cNvCxnSpPr>
                <a:cxnSpLocks/>
              </p:cNvCxnSpPr>
              <p:nvPr/>
            </p:nvCxnSpPr>
            <p:spPr>
              <a:xfrm>
                <a:off x="5225038" y="4790123"/>
                <a:ext cx="838200"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13" name="TextBox 39">
                <a:extLst>
                  <a:ext uri="{FF2B5EF4-FFF2-40B4-BE49-F238E27FC236}">
                    <a16:creationId xmlns:a16="http://schemas.microsoft.com/office/drawing/2014/main" id="{F1F4C96B-4F8D-B572-26F1-36B61649CCDA}"/>
                  </a:ext>
                </a:extLst>
              </p:cNvPr>
              <p:cNvSpPr txBox="1"/>
              <p:nvPr/>
            </p:nvSpPr>
            <p:spPr>
              <a:xfrm>
                <a:off x="5225039" y="1987541"/>
                <a:ext cx="838200"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Critical Zone</a:t>
                </a:r>
              </a:p>
            </p:txBody>
          </p:sp>
          <p:sp>
            <p:nvSpPr>
              <p:cNvPr id="14" name="TextBox 40">
                <a:extLst>
                  <a:ext uri="{FF2B5EF4-FFF2-40B4-BE49-F238E27FC236}">
                    <a16:creationId xmlns:a16="http://schemas.microsoft.com/office/drawing/2014/main" id="{A55CDCA4-A27A-0581-BF57-C9873BC7C005}"/>
                  </a:ext>
                </a:extLst>
              </p:cNvPr>
              <p:cNvSpPr txBox="1"/>
              <p:nvPr/>
            </p:nvSpPr>
            <p:spPr>
              <a:xfrm>
                <a:off x="6059048" y="1987541"/>
                <a:ext cx="1333499"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Cautious Zone</a:t>
                </a:r>
              </a:p>
            </p:txBody>
          </p:sp>
          <p:sp>
            <p:nvSpPr>
              <p:cNvPr id="15" name="TextBox 41">
                <a:extLst>
                  <a:ext uri="{FF2B5EF4-FFF2-40B4-BE49-F238E27FC236}">
                    <a16:creationId xmlns:a16="http://schemas.microsoft.com/office/drawing/2014/main" id="{084B0AAE-0FA0-806C-0A5F-E069F584784B}"/>
                  </a:ext>
                </a:extLst>
              </p:cNvPr>
              <p:cNvSpPr txBox="1"/>
              <p:nvPr/>
            </p:nvSpPr>
            <p:spPr>
              <a:xfrm>
                <a:off x="7400928" y="1987541"/>
                <a:ext cx="220142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Healthy Zone</a:t>
                </a:r>
              </a:p>
            </p:txBody>
          </p:sp>
          <p:cxnSp>
            <p:nvCxnSpPr>
              <p:cNvPr id="16" name="Straight Arrow Connector 43">
                <a:extLst>
                  <a:ext uri="{FF2B5EF4-FFF2-40B4-BE49-F238E27FC236}">
                    <a16:creationId xmlns:a16="http://schemas.microsoft.com/office/drawing/2014/main" id="{CB172103-333D-F497-9B74-CA06F818B72F}"/>
                  </a:ext>
                </a:extLst>
              </p:cNvPr>
              <p:cNvCxnSpPr>
                <a:cxnSpLocks/>
              </p:cNvCxnSpPr>
              <p:nvPr/>
            </p:nvCxnSpPr>
            <p:spPr>
              <a:xfrm>
                <a:off x="5225036" y="5006340"/>
                <a:ext cx="4377313"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45">
                <a:extLst>
                  <a:ext uri="{FF2B5EF4-FFF2-40B4-BE49-F238E27FC236}">
                    <a16:creationId xmlns:a16="http://schemas.microsoft.com/office/drawing/2014/main" id="{A909454E-4F86-6184-CB04-5318ED0889FF}"/>
                  </a:ext>
                </a:extLst>
              </p:cNvPr>
              <p:cNvCxnSpPr>
                <a:cxnSpLocks/>
              </p:cNvCxnSpPr>
              <p:nvPr/>
            </p:nvCxnSpPr>
            <p:spPr>
              <a:xfrm flipV="1">
                <a:off x="5045015" y="2218372"/>
                <a:ext cx="0" cy="2657475"/>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8" name="TextBox 48">
                <a:extLst>
                  <a:ext uri="{FF2B5EF4-FFF2-40B4-BE49-F238E27FC236}">
                    <a16:creationId xmlns:a16="http://schemas.microsoft.com/office/drawing/2014/main" id="{510293DA-BC82-81AE-738B-EFAC3325751A}"/>
                  </a:ext>
                </a:extLst>
              </p:cNvPr>
              <p:cNvSpPr txBox="1"/>
              <p:nvPr/>
            </p:nvSpPr>
            <p:spPr>
              <a:xfrm>
                <a:off x="5225036" y="5041285"/>
                <a:ext cx="437731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Stock Status</a:t>
                </a:r>
              </a:p>
            </p:txBody>
          </p:sp>
          <p:sp>
            <p:nvSpPr>
              <p:cNvPr id="19" name="TextBox 7">
                <a:extLst>
                  <a:ext uri="{FF2B5EF4-FFF2-40B4-BE49-F238E27FC236}">
                    <a16:creationId xmlns:a16="http://schemas.microsoft.com/office/drawing/2014/main" id="{A967712A-E35D-BBD8-14CF-89354D2BC857}"/>
                  </a:ext>
                </a:extLst>
              </p:cNvPr>
              <p:cNvSpPr txBox="1"/>
              <p:nvPr/>
            </p:nvSpPr>
            <p:spPr>
              <a:xfrm rot="16200000">
                <a:off x="3592384" y="3431693"/>
                <a:ext cx="2657475"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Removal Rate</a:t>
                </a:r>
              </a:p>
            </p:txBody>
          </p:sp>
          <p:sp>
            <p:nvSpPr>
              <p:cNvPr id="20" name="TextBox 8">
                <a:extLst>
                  <a:ext uri="{FF2B5EF4-FFF2-40B4-BE49-F238E27FC236}">
                    <a16:creationId xmlns:a16="http://schemas.microsoft.com/office/drawing/2014/main" id="{1CF4D84D-3C0A-8271-C6E0-967234BB0819}"/>
                  </a:ext>
                </a:extLst>
              </p:cNvPr>
              <p:cNvSpPr txBox="1"/>
              <p:nvPr/>
            </p:nvSpPr>
            <p:spPr>
              <a:xfrm>
                <a:off x="7413694" y="3316278"/>
                <a:ext cx="2201423"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Removal Reference</a:t>
                </a:r>
              </a:p>
            </p:txBody>
          </p:sp>
          <p:sp>
            <p:nvSpPr>
              <p:cNvPr id="21" name="TextBox 9">
                <a:extLst>
                  <a:ext uri="{FF2B5EF4-FFF2-40B4-BE49-F238E27FC236}">
                    <a16:creationId xmlns:a16="http://schemas.microsoft.com/office/drawing/2014/main" id="{C493B42F-5A06-D8A5-70CE-111D19886FD8}"/>
                  </a:ext>
                </a:extLst>
              </p:cNvPr>
              <p:cNvSpPr txBox="1"/>
              <p:nvPr/>
            </p:nvSpPr>
            <p:spPr>
              <a:xfrm rot="16200000">
                <a:off x="7643333" y="4103756"/>
                <a:ext cx="1328737" cy="215444"/>
              </a:xfrm>
              <a:prstGeom prst="rect">
                <a:avLst/>
              </a:prstGeom>
              <a:noFill/>
            </p:spPr>
            <p:txBody>
              <a:bodyPr wrap="square" rtlCol="0">
                <a:spAutoFit/>
              </a:bodyPr>
              <a:lstStyle/>
              <a:p>
                <a:pPr algn="ctr"/>
                <a:r>
                  <a:rPr lang="en-US" sz="800">
                    <a:latin typeface="Segoe UI Semibold" panose="020B0702040204020203" pitchFamily="34" charset="0"/>
                    <a:cs typeface="Segoe UI Semibold" panose="020B0702040204020203" pitchFamily="34" charset="0"/>
                  </a:rPr>
                  <a:t>Target Reference Point</a:t>
                </a:r>
              </a:p>
            </p:txBody>
          </p:sp>
          <p:sp>
            <p:nvSpPr>
              <p:cNvPr id="22" name="TextBox 10">
                <a:extLst>
                  <a:ext uri="{FF2B5EF4-FFF2-40B4-BE49-F238E27FC236}">
                    <a16:creationId xmlns:a16="http://schemas.microsoft.com/office/drawing/2014/main" id="{AB0EFA16-A0E7-E7E4-A0ED-0E719F139006}"/>
                  </a:ext>
                </a:extLst>
              </p:cNvPr>
              <p:cNvSpPr txBox="1"/>
              <p:nvPr/>
            </p:nvSpPr>
            <p:spPr>
              <a:xfrm rot="16200000">
                <a:off x="6519418" y="2856381"/>
                <a:ext cx="1506852"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Upper Stock Reference</a:t>
                </a:r>
              </a:p>
            </p:txBody>
          </p:sp>
          <p:sp>
            <p:nvSpPr>
              <p:cNvPr id="23" name="TextBox 12">
                <a:extLst>
                  <a:ext uri="{FF2B5EF4-FFF2-40B4-BE49-F238E27FC236}">
                    <a16:creationId xmlns:a16="http://schemas.microsoft.com/office/drawing/2014/main" id="{5CF75532-C98C-DA6D-1177-01D5002D7088}"/>
                  </a:ext>
                </a:extLst>
              </p:cNvPr>
              <p:cNvSpPr txBox="1"/>
              <p:nvPr/>
            </p:nvSpPr>
            <p:spPr>
              <a:xfrm rot="16200000">
                <a:off x="5202874" y="2856380"/>
                <a:ext cx="1506852" cy="230832"/>
              </a:xfrm>
              <a:prstGeom prst="rect">
                <a:avLst/>
              </a:prstGeom>
              <a:noFill/>
            </p:spPr>
            <p:txBody>
              <a:bodyPr wrap="square" rtlCol="0">
                <a:spAutoFit/>
              </a:bodyPr>
              <a:lstStyle/>
              <a:p>
                <a:pPr algn="ctr"/>
                <a:r>
                  <a:rPr lang="en-US" sz="900">
                    <a:latin typeface="Segoe UI Semibold" panose="020B0702040204020203" pitchFamily="34" charset="0"/>
                    <a:cs typeface="Segoe UI Semibold" panose="020B0702040204020203" pitchFamily="34" charset="0"/>
                  </a:rPr>
                  <a:t>Limit Reference Point</a:t>
                </a:r>
              </a:p>
            </p:txBody>
          </p:sp>
          <p:cxnSp>
            <p:nvCxnSpPr>
              <p:cNvPr id="24" name="Straight Connector 15">
                <a:extLst>
                  <a:ext uri="{FF2B5EF4-FFF2-40B4-BE49-F238E27FC236}">
                    <a16:creationId xmlns:a16="http://schemas.microsoft.com/office/drawing/2014/main" id="{811E8AB2-74D6-8580-C798-F4C404071B1E}"/>
                  </a:ext>
                </a:extLst>
              </p:cNvPr>
              <p:cNvCxnSpPr>
                <a:cxnSpLocks/>
              </p:cNvCxnSpPr>
              <p:nvPr/>
            </p:nvCxnSpPr>
            <p:spPr>
              <a:xfrm flipV="1">
                <a:off x="8417518" y="3547110"/>
                <a:ext cx="0" cy="1328737"/>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grpSp>
        <p:sp>
          <p:nvSpPr>
            <p:cNvPr id="25" name="Rectangle: Rounded Corners 23">
              <a:extLst>
                <a:ext uri="{FF2B5EF4-FFF2-40B4-BE49-F238E27FC236}">
                  <a16:creationId xmlns:a16="http://schemas.microsoft.com/office/drawing/2014/main" id="{D654CCD1-F45F-4BEE-B9F2-5027DE5F5E3A}"/>
                </a:ext>
              </a:extLst>
            </p:cNvPr>
            <p:cNvSpPr/>
            <p:nvPr/>
          </p:nvSpPr>
          <p:spPr>
            <a:xfrm>
              <a:off x="8616429" y="3750669"/>
              <a:ext cx="792156" cy="239526"/>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4</a:t>
              </a:r>
            </a:p>
          </p:txBody>
        </p:sp>
        <p:sp>
          <p:nvSpPr>
            <p:cNvPr id="26" name="Rectangle: Rounded Corners 24">
              <a:extLst>
                <a:ext uri="{FF2B5EF4-FFF2-40B4-BE49-F238E27FC236}">
                  <a16:creationId xmlns:a16="http://schemas.microsoft.com/office/drawing/2014/main" id="{61A10BBE-CE30-5DC8-A64C-B418C0FB93D1}"/>
                </a:ext>
              </a:extLst>
            </p:cNvPr>
            <p:cNvSpPr/>
            <p:nvPr/>
          </p:nvSpPr>
          <p:spPr>
            <a:xfrm>
              <a:off x="7447566" y="3744229"/>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3</a:t>
              </a:r>
            </a:p>
          </p:txBody>
        </p:sp>
        <p:sp>
          <p:nvSpPr>
            <p:cNvPr id="27" name="Rectangle: Rounded Corners 25">
              <a:extLst>
                <a:ext uri="{FF2B5EF4-FFF2-40B4-BE49-F238E27FC236}">
                  <a16:creationId xmlns:a16="http://schemas.microsoft.com/office/drawing/2014/main" id="{37D430B7-4335-D214-E7A9-3D3B4497F098}"/>
                </a:ext>
              </a:extLst>
            </p:cNvPr>
            <p:cNvSpPr/>
            <p:nvPr/>
          </p:nvSpPr>
          <p:spPr>
            <a:xfrm>
              <a:off x="63416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2</a:t>
              </a:r>
            </a:p>
          </p:txBody>
        </p:sp>
        <p:sp>
          <p:nvSpPr>
            <p:cNvPr id="28" name="Rectangle: Rounded Corners 28">
              <a:extLst>
                <a:ext uri="{FF2B5EF4-FFF2-40B4-BE49-F238E27FC236}">
                  <a16:creationId xmlns:a16="http://schemas.microsoft.com/office/drawing/2014/main" id="{6386A482-A2B6-3080-C71B-9BC122117D70}"/>
                </a:ext>
              </a:extLst>
            </p:cNvPr>
            <p:cNvSpPr/>
            <p:nvPr/>
          </p:nvSpPr>
          <p:spPr>
            <a:xfrm>
              <a:off x="52520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a:solidFill>
                    <a:schemeClr val="tx1"/>
                  </a:solidFill>
                  <a:latin typeface="Segoe UI Semibold" panose="020B0702040204020203" pitchFamily="34" charset="0"/>
                  <a:cs typeface="Segoe UI Semibold" panose="020B0702040204020203" pitchFamily="34" charset="0"/>
                </a:rPr>
                <a:t>Outlook 1</a:t>
              </a:r>
            </a:p>
          </p:txBody>
        </p:sp>
      </p:grpSp>
    </p:spTree>
    <p:extLst>
      <p:ext uri="{BB962C8B-B14F-4D97-AF65-F5344CB8AC3E}">
        <p14:creationId xmlns:p14="http://schemas.microsoft.com/office/powerpoint/2010/main" val="105969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2E4007-B6DA-6254-0C95-661409315D9A}"/>
              </a:ext>
            </a:extLst>
          </p:cNvPr>
          <p:cNvSpPr>
            <a:spLocks noGrp="1"/>
          </p:cNvSpPr>
          <p:nvPr>
            <p:ph type="sldNum" sz="quarter" idx="12"/>
          </p:nvPr>
        </p:nvSpPr>
        <p:spPr/>
        <p:txBody>
          <a:bodyPr/>
          <a:lstStyle/>
          <a:p>
            <a:pPr algn="l"/>
            <a:fld id="{A3C1C3F4-7627-499B-A387-D46B6B71D0BD}" type="slidenum">
              <a:rPr lang="en-US" altLang="en-US" smtClean="0"/>
              <a:pPr algn="l"/>
              <a:t>18</a:t>
            </a:fld>
            <a:endParaRPr lang="en-US" altLang="en-US"/>
          </a:p>
        </p:txBody>
      </p:sp>
      <p:sp>
        <p:nvSpPr>
          <p:cNvPr id="3" name="Rectangle: Rounded Corners 7">
            <a:extLst>
              <a:ext uri="{FF2B5EF4-FFF2-40B4-BE49-F238E27FC236}">
                <a16:creationId xmlns:a16="http://schemas.microsoft.com/office/drawing/2014/main" id="{32E30752-0F36-A212-8784-3E949161990B}"/>
              </a:ext>
            </a:extLst>
          </p:cNvPr>
          <p:cNvSpPr/>
          <p:nvPr/>
        </p:nvSpPr>
        <p:spPr>
          <a:xfrm>
            <a:off x="0" y="2877268"/>
            <a:ext cx="6172200" cy="244720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5A64498C-E5E5-5FDE-D05F-58F08164A1EA}"/>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a:ln w="6350">
                <a:noFill/>
              </a:ln>
              <a:solidFill>
                <a:schemeClr val="tx1"/>
              </a:solidFill>
            </a:endParaRPr>
          </a:p>
          <a:p>
            <a:r>
              <a:rPr lang="en-US" sz="1800">
                <a:solidFill>
                  <a:schemeClr val="tx1"/>
                </a:solidFill>
              </a:rPr>
              <a:t>This Outlook provides a categorical abundance expectation-based expert opinion as well as expected abundance for those stock units with statistical forecasts.   </a:t>
            </a:r>
          </a:p>
          <a:p>
            <a:endParaRPr lang="en-US" sz="1575">
              <a:ln w="6350">
                <a:noFill/>
              </a:ln>
              <a:solidFill>
                <a:schemeClr val="tx1"/>
              </a:solidFill>
            </a:endParaRPr>
          </a:p>
          <a:p>
            <a:endParaRPr lang="en-US" sz="1463"/>
          </a:p>
        </p:txBody>
      </p:sp>
      <p:sp>
        <p:nvSpPr>
          <p:cNvPr id="5" name="Content Placeholder 13">
            <a:extLst>
              <a:ext uri="{FF2B5EF4-FFF2-40B4-BE49-F238E27FC236}">
                <a16:creationId xmlns:a16="http://schemas.microsoft.com/office/drawing/2014/main" id="{A1C6213D-031C-849E-FA89-87A2D2679244}"/>
              </a:ext>
            </a:extLst>
          </p:cNvPr>
          <p:cNvSpPr>
            <a:spLocks noGrp="1"/>
          </p:cNvSpPr>
          <p:nvPr>
            <p:ph idx="4294967295"/>
          </p:nvPr>
        </p:nvSpPr>
        <p:spPr>
          <a:xfrm>
            <a:off x="419100" y="3015630"/>
            <a:ext cx="5702300" cy="569463"/>
          </a:xfrm>
          <a:prstGeom prst="rect">
            <a:avLst/>
          </a:prstGeom>
        </p:spPr>
        <p:txBody>
          <a:bodyPr/>
          <a:lstStyle/>
          <a:p>
            <a:pPr marL="0" indent="0">
              <a:buNone/>
            </a:pPr>
            <a:r>
              <a:rPr lang="en-US" sz="2000">
                <a:ln w="6350">
                  <a:noFill/>
                </a:ln>
                <a:solidFill>
                  <a:schemeClr val="tx1"/>
                </a:solidFill>
                <a:latin typeface="Segoe UI Semibold" panose="020B0702040204020203" pitchFamily="34" charset="0"/>
                <a:cs typeface="Segoe UI Semibold" panose="020B0702040204020203" pitchFamily="34" charset="0"/>
              </a:rPr>
              <a:t>The Salmon Outlook provides an estimate of expected abundance of salmon in 2025 to inform the harvest planning process.</a:t>
            </a:r>
            <a:endParaRPr lang="en-US" sz="2000">
              <a:ln w="6350">
                <a:noFill/>
              </a:ln>
              <a:solidFill>
                <a:schemeClr val="tx1"/>
              </a:solidFill>
            </a:endParaRPr>
          </a:p>
          <a:p>
            <a:endParaRPr lang="en-US"/>
          </a:p>
        </p:txBody>
      </p:sp>
      <p:sp>
        <p:nvSpPr>
          <p:cNvPr id="6" name="Content Placeholder 13">
            <a:extLst>
              <a:ext uri="{FF2B5EF4-FFF2-40B4-BE49-F238E27FC236}">
                <a16:creationId xmlns:a16="http://schemas.microsoft.com/office/drawing/2014/main" id="{3AB6B167-7D97-9E01-96B6-207245F97C8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9C5E8943-903B-8C2C-8D0A-1B42B9C90C25}"/>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Overview</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031924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19</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1067008" y="1508611"/>
            <a:ext cx="10207450" cy="3986339"/>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A salmon ‘stock management unit’ (SMU) is a ‘group of one or more conservation units (CUs) that are managed together with the objective of achieving a joint status, meaning harvest control rules would apply to the aggregate in most cases.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Use of SMUs does not preclude considerations related to conserving CU-level diversity but rather is a practical aggregation of CUs for harvest planning and reporting purposes.  It is the scale at which harvest management plans or management and assessment procedures, are developed in Integrated Fisheries Management Plans (IFMPs)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In many cases, elements of the Precautionary Approach are implemented at finer scales of organization within a SMU.</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7613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D0ECD-2B53-3DA1-C99A-7B087BF89B04}"/>
              </a:ext>
            </a:extLst>
          </p:cNvPr>
          <p:cNvSpPr>
            <a:spLocks noGrp="1"/>
          </p:cNvSpPr>
          <p:nvPr>
            <p:ph type="sldNum" sz="quarter" idx="12"/>
          </p:nvPr>
        </p:nvSpPr>
        <p:spPr/>
        <p:txBody>
          <a:bodyPr/>
          <a:lstStyle/>
          <a:p>
            <a:pPr algn="l"/>
            <a:fld id="{A3C1C3F4-7627-499B-A387-D46B6B71D0BD}" type="slidenum">
              <a:rPr lang="en-US" altLang="en-US" smtClean="0"/>
              <a:pPr algn="l"/>
              <a:t>2</a:t>
            </a:fld>
            <a:endParaRPr lang="en-US" altLang="en-US"/>
          </a:p>
        </p:txBody>
      </p:sp>
      <p:sp>
        <p:nvSpPr>
          <p:cNvPr id="3" name="Content Placeholder 13">
            <a:extLst>
              <a:ext uri="{FF2B5EF4-FFF2-40B4-BE49-F238E27FC236}">
                <a16:creationId xmlns:a16="http://schemas.microsoft.com/office/drawing/2014/main" id="{EFB3434C-2C1D-A448-9E0F-8C76EF56DD2E}"/>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PRESENTATION OUTLINE</a:t>
            </a:r>
            <a:endParaRPr lang="en-US" sz="2000">
              <a:ln w="6350">
                <a:noFill/>
              </a:ln>
              <a:solidFill>
                <a:schemeClr val="bg1"/>
              </a:solidFill>
            </a:endParaRPr>
          </a:p>
          <a:p>
            <a:endParaRPr lang="en-US"/>
          </a:p>
        </p:txBody>
      </p:sp>
      <p:sp>
        <p:nvSpPr>
          <p:cNvPr id="4" name="Rectangle: Rounded Corners 12">
            <a:extLst>
              <a:ext uri="{FF2B5EF4-FFF2-40B4-BE49-F238E27FC236}">
                <a16:creationId xmlns:a16="http://schemas.microsoft.com/office/drawing/2014/main" id="{78CDC2F6-08AE-59F4-F414-FD93F0981F24}"/>
              </a:ext>
            </a:extLst>
          </p:cNvPr>
          <p:cNvSpPr/>
          <p:nvPr/>
        </p:nvSpPr>
        <p:spPr>
          <a:xfrm>
            <a:off x="764598" y="2552118"/>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Fraser and Interior</a:t>
            </a:r>
          </a:p>
        </p:txBody>
      </p:sp>
      <p:sp>
        <p:nvSpPr>
          <p:cNvPr id="5" name="Rectangle: Rounded Corners 31">
            <a:extLst>
              <a:ext uri="{FF2B5EF4-FFF2-40B4-BE49-F238E27FC236}">
                <a16:creationId xmlns:a16="http://schemas.microsoft.com/office/drawing/2014/main" id="{40EFCCED-2B7A-AA84-D3CC-36A4C94D11DE}"/>
              </a:ext>
            </a:extLst>
          </p:cNvPr>
          <p:cNvSpPr/>
          <p:nvPr/>
        </p:nvSpPr>
        <p:spPr>
          <a:xfrm>
            <a:off x="3315852"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North Coast</a:t>
            </a:r>
          </a:p>
        </p:txBody>
      </p:sp>
      <p:sp>
        <p:nvSpPr>
          <p:cNvPr id="6" name="Rectangle: Rounded Corners 32">
            <a:extLst>
              <a:ext uri="{FF2B5EF4-FFF2-40B4-BE49-F238E27FC236}">
                <a16:creationId xmlns:a16="http://schemas.microsoft.com/office/drawing/2014/main" id="{A2A5D781-3DDF-7A9E-296A-801BB70D4546}"/>
              </a:ext>
            </a:extLst>
          </p:cNvPr>
          <p:cNvSpPr/>
          <p:nvPr/>
        </p:nvSpPr>
        <p:spPr>
          <a:xfrm>
            <a:off x="5881323"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South Coast </a:t>
            </a:r>
          </a:p>
        </p:txBody>
      </p:sp>
      <p:sp>
        <p:nvSpPr>
          <p:cNvPr id="7" name="Rectangle: Rounded Corners 33">
            <a:extLst>
              <a:ext uri="{FF2B5EF4-FFF2-40B4-BE49-F238E27FC236}">
                <a16:creationId xmlns:a16="http://schemas.microsoft.com/office/drawing/2014/main" id="{2CE707BF-36A3-71A5-D0D4-3954B05D28C4}"/>
              </a:ext>
            </a:extLst>
          </p:cNvPr>
          <p:cNvSpPr/>
          <p:nvPr/>
        </p:nvSpPr>
        <p:spPr>
          <a:xfrm>
            <a:off x="8338961"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a:latin typeface="Segoe UI Semibold" panose="020B0702040204020203" pitchFamily="34" charset="0"/>
              <a:cs typeface="Segoe UI Semibold" panose="020B0702040204020203" pitchFamily="34" charset="0"/>
            </a:endParaRPr>
          </a:p>
          <a:p>
            <a:pPr algn="ctr"/>
            <a:r>
              <a:rPr lang="en-US" sz="2000" b="1">
                <a:latin typeface="Segoe UI Semibold" panose="020B0702040204020203" pitchFamily="34" charset="0"/>
                <a:cs typeface="Segoe UI Semibold" panose="020B0702040204020203" pitchFamily="34" charset="0"/>
              </a:rPr>
              <a:t>Yukon Transboundary</a:t>
            </a:r>
          </a:p>
          <a:p>
            <a:pPr algn="ctr"/>
            <a:endParaRPr lang="en-US" b="1"/>
          </a:p>
        </p:txBody>
      </p:sp>
      <p:cxnSp>
        <p:nvCxnSpPr>
          <p:cNvPr id="8" name="Connector: Curved 41">
            <a:extLst>
              <a:ext uri="{FF2B5EF4-FFF2-40B4-BE49-F238E27FC236}">
                <a16:creationId xmlns:a16="http://schemas.microsoft.com/office/drawing/2014/main" id="{E6F7FF46-1BFD-F7F2-084B-9498CCC964CA}"/>
              </a:ext>
            </a:extLst>
          </p:cNvPr>
          <p:cNvCxnSpPr>
            <a:cxnSpLocks/>
            <a:stCxn id="27" idx="2"/>
            <a:endCxn id="13" idx="0"/>
          </p:cNvCxnSpPr>
          <p:nvPr/>
        </p:nvCxnSpPr>
        <p:spPr>
          <a:xfrm rot="5400000">
            <a:off x="2883492" y="1010559"/>
            <a:ext cx="528580" cy="2554539"/>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9" name="Connector: Curved 43">
            <a:extLst>
              <a:ext uri="{FF2B5EF4-FFF2-40B4-BE49-F238E27FC236}">
                <a16:creationId xmlns:a16="http://schemas.microsoft.com/office/drawing/2014/main" id="{9C2C2586-A2FD-3EB1-65F8-133BDDC5CAFB}"/>
              </a:ext>
            </a:extLst>
          </p:cNvPr>
          <p:cNvCxnSpPr>
            <a:cxnSpLocks/>
            <a:stCxn id="14" idx="2"/>
          </p:cNvCxnSpPr>
          <p:nvPr/>
        </p:nvCxnSpPr>
        <p:spPr>
          <a:xfrm rot="5400000">
            <a:off x="4154315" y="2290990"/>
            <a:ext cx="538189" cy="3284"/>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0" name="Connector: Curved 47">
            <a:extLst>
              <a:ext uri="{FF2B5EF4-FFF2-40B4-BE49-F238E27FC236}">
                <a16:creationId xmlns:a16="http://schemas.microsoft.com/office/drawing/2014/main" id="{989FF7CB-03DB-1430-EA88-298656F1A9C2}"/>
              </a:ext>
            </a:extLst>
          </p:cNvPr>
          <p:cNvCxnSpPr>
            <a:cxnSpLocks/>
          </p:cNvCxnSpPr>
          <p:nvPr/>
        </p:nvCxnSpPr>
        <p:spPr>
          <a:xfrm rot="5400000">
            <a:off x="6848167" y="2422657"/>
            <a:ext cx="273898" cy="4240"/>
          </a:xfrm>
          <a:prstGeom prst="bentConnector3">
            <a:avLst>
              <a:gd name="adj1" fmla="val 1314"/>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1" name="Connector: Curved 50">
            <a:extLst>
              <a:ext uri="{FF2B5EF4-FFF2-40B4-BE49-F238E27FC236}">
                <a16:creationId xmlns:a16="http://schemas.microsoft.com/office/drawing/2014/main" id="{C2EFA961-7843-7700-6C16-553CDAA6D673}"/>
              </a:ext>
            </a:extLst>
          </p:cNvPr>
          <p:cNvCxnSpPr>
            <a:cxnSpLocks/>
          </p:cNvCxnSpPr>
          <p:nvPr/>
        </p:nvCxnSpPr>
        <p:spPr>
          <a:xfrm>
            <a:off x="4421765" y="2287828"/>
            <a:ext cx="5014737" cy="270434"/>
          </a:xfrm>
          <a:prstGeom prst="bentConnector2">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grpSp>
        <p:nvGrpSpPr>
          <p:cNvPr id="12" name="Group 7">
            <a:extLst>
              <a:ext uri="{FF2B5EF4-FFF2-40B4-BE49-F238E27FC236}">
                <a16:creationId xmlns:a16="http://schemas.microsoft.com/office/drawing/2014/main" id="{894E5A9F-1A30-67E5-4A4C-E02B800F4F9F}"/>
              </a:ext>
            </a:extLst>
          </p:cNvPr>
          <p:cNvGrpSpPr/>
          <p:nvPr/>
        </p:nvGrpSpPr>
        <p:grpSpPr>
          <a:xfrm>
            <a:off x="-2" y="1227546"/>
            <a:ext cx="12192002" cy="795992"/>
            <a:chOff x="-1" y="1227546"/>
            <a:chExt cx="12042292" cy="795992"/>
          </a:xfrm>
        </p:grpSpPr>
        <p:sp>
          <p:nvSpPr>
            <p:cNvPr id="13" name="Arrow: Pentagon 25">
              <a:extLst>
                <a:ext uri="{FF2B5EF4-FFF2-40B4-BE49-F238E27FC236}">
                  <a16:creationId xmlns:a16="http://schemas.microsoft.com/office/drawing/2014/main" id="{C64709EA-9AE1-3AD2-45B7-1CA0D24299F3}"/>
                </a:ext>
              </a:extLst>
            </p:cNvPr>
            <p:cNvSpPr/>
            <p:nvPr/>
          </p:nvSpPr>
          <p:spPr>
            <a:xfrm>
              <a:off x="-1" y="1227546"/>
              <a:ext cx="3180744" cy="786384"/>
            </a:xfrm>
            <a:prstGeom prst="homePlate">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Introduction</a:t>
              </a:r>
            </a:p>
          </p:txBody>
        </p:sp>
        <p:sp>
          <p:nvSpPr>
            <p:cNvPr id="14" name="Arrow: Chevron 26">
              <a:extLst>
                <a:ext uri="{FF2B5EF4-FFF2-40B4-BE49-F238E27FC236}">
                  <a16:creationId xmlns:a16="http://schemas.microsoft.com/office/drawing/2014/main" id="{C27581D9-6856-6975-B5D2-B9453B6E071D}"/>
                </a:ext>
              </a:extLst>
            </p:cNvPr>
            <p:cNvSpPr/>
            <p:nvPr/>
          </p:nvSpPr>
          <p:spPr>
            <a:xfrm>
              <a:off x="2972442" y="1237154"/>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Area Outlooks</a:t>
              </a:r>
              <a:endParaRPr lang="en-US" sz="1600">
                <a:solidFill>
                  <a:schemeClr val="tx1"/>
                </a:solidFill>
              </a:endParaRPr>
            </a:p>
          </p:txBody>
        </p:sp>
        <p:sp>
          <p:nvSpPr>
            <p:cNvPr id="15" name="Arrow: Chevron 29">
              <a:extLst>
                <a:ext uri="{FF2B5EF4-FFF2-40B4-BE49-F238E27FC236}">
                  <a16:creationId xmlns:a16="http://schemas.microsoft.com/office/drawing/2014/main" id="{357FB5CE-DD50-28BA-BAA3-2944009B18BD}"/>
                </a:ext>
              </a:extLst>
            </p:cNvPr>
            <p:cNvSpPr/>
            <p:nvPr/>
          </p:nvSpPr>
          <p:spPr>
            <a:xfrm>
              <a:off x="5913641" y="1227546"/>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Discussion</a:t>
              </a:r>
              <a:endParaRPr lang="en-US" sz="1600">
                <a:solidFill>
                  <a:schemeClr val="tx1"/>
                </a:solidFill>
              </a:endParaRPr>
            </a:p>
          </p:txBody>
        </p:sp>
        <p:sp>
          <p:nvSpPr>
            <p:cNvPr id="16" name="Arrow: Chevron 6">
              <a:extLst>
                <a:ext uri="{FF2B5EF4-FFF2-40B4-BE49-F238E27FC236}">
                  <a16:creationId xmlns:a16="http://schemas.microsoft.com/office/drawing/2014/main" id="{63C1D673-0229-2486-E5ED-AF26C3F2DAFD}"/>
                </a:ext>
              </a:extLst>
            </p:cNvPr>
            <p:cNvSpPr/>
            <p:nvPr/>
          </p:nvSpPr>
          <p:spPr>
            <a:xfrm>
              <a:off x="8848591" y="1237154"/>
              <a:ext cx="3193700" cy="786384"/>
            </a:xfrm>
            <a:custGeom>
              <a:avLst/>
              <a:gdLst>
                <a:gd name="connsiteX0" fmla="*/ 0 w 3184910"/>
                <a:gd name="connsiteY0" fmla="*/ 0 h 786384"/>
                <a:gd name="connsiteX1" fmla="*/ 2791718 w 3184910"/>
                <a:gd name="connsiteY1" fmla="*/ 0 h 786384"/>
                <a:gd name="connsiteX2" fmla="*/ 3184910 w 3184910"/>
                <a:gd name="connsiteY2" fmla="*/ 393192 h 786384"/>
                <a:gd name="connsiteX3" fmla="*/ 2791718 w 3184910"/>
                <a:gd name="connsiteY3" fmla="*/ 786384 h 786384"/>
                <a:gd name="connsiteX4" fmla="*/ 0 w 3184910"/>
                <a:gd name="connsiteY4" fmla="*/ 786384 h 786384"/>
                <a:gd name="connsiteX5" fmla="*/ 393192 w 3184910"/>
                <a:gd name="connsiteY5" fmla="*/ 393192 h 786384"/>
                <a:gd name="connsiteX6" fmla="*/ 0 w 3184910"/>
                <a:gd name="connsiteY6" fmla="*/ 0 h 786384"/>
                <a:gd name="connsiteX0" fmla="*/ 0 w 2791718"/>
                <a:gd name="connsiteY0" fmla="*/ 0 h 786384"/>
                <a:gd name="connsiteX1" fmla="*/ 2791718 w 2791718"/>
                <a:gd name="connsiteY1" fmla="*/ 0 h 786384"/>
                <a:gd name="connsiteX2" fmla="*/ 2791718 w 2791718"/>
                <a:gd name="connsiteY2" fmla="*/ 786384 h 786384"/>
                <a:gd name="connsiteX3" fmla="*/ 0 w 2791718"/>
                <a:gd name="connsiteY3" fmla="*/ 786384 h 786384"/>
                <a:gd name="connsiteX4" fmla="*/ 393192 w 2791718"/>
                <a:gd name="connsiteY4" fmla="*/ 393192 h 786384"/>
                <a:gd name="connsiteX5" fmla="*/ 0 w 2791718"/>
                <a:gd name="connsiteY5" fmla="*/ 0 h 786384"/>
                <a:gd name="connsiteX0" fmla="*/ 0 w 3178217"/>
                <a:gd name="connsiteY0" fmla="*/ 0 h 786384"/>
                <a:gd name="connsiteX1" fmla="*/ 3178217 w 3178217"/>
                <a:gd name="connsiteY1" fmla="*/ 9427 h 786384"/>
                <a:gd name="connsiteX2" fmla="*/ 2791718 w 3178217"/>
                <a:gd name="connsiteY2" fmla="*/ 786384 h 786384"/>
                <a:gd name="connsiteX3" fmla="*/ 0 w 3178217"/>
                <a:gd name="connsiteY3" fmla="*/ 786384 h 786384"/>
                <a:gd name="connsiteX4" fmla="*/ 393192 w 3178217"/>
                <a:gd name="connsiteY4" fmla="*/ 393192 h 786384"/>
                <a:gd name="connsiteX5" fmla="*/ 0 w 3178217"/>
                <a:gd name="connsiteY5" fmla="*/ 0 h 786384"/>
                <a:gd name="connsiteX0" fmla="*/ 0 w 3215925"/>
                <a:gd name="connsiteY0" fmla="*/ 0 h 786384"/>
                <a:gd name="connsiteX1" fmla="*/ 3178217 w 3215925"/>
                <a:gd name="connsiteY1" fmla="*/ 9427 h 786384"/>
                <a:gd name="connsiteX2" fmla="*/ 3215925 w 3215925"/>
                <a:gd name="connsiteY2" fmla="*/ 776957 h 786384"/>
                <a:gd name="connsiteX3" fmla="*/ 0 w 3215925"/>
                <a:gd name="connsiteY3" fmla="*/ 786384 h 786384"/>
                <a:gd name="connsiteX4" fmla="*/ 393192 w 3215925"/>
                <a:gd name="connsiteY4" fmla="*/ 393192 h 786384"/>
                <a:gd name="connsiteX5" fmla="*/ 0 w 3215925"/>
                <a:gd name="connsiteY5" fmla="*/ 0 h 786384"/>
                <a:gd name="connsiteX0" fmla="*/ 0 w 3193700"/>
                <a:gd name="connsiteY0" fmla="*/ 0 h 786384"/>
                <a:gd name="connsiteX1" fmla="*/ 3178217 w 3193700"/>
                <a:gd name="connsiteY1" fmla="*/ 9427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 name="connsiteX0" fmla="*/ 0 w 3193700"/>
                <a:gd name="connsiteY0" fmla="*/ 3273 h 789657"/>
                <a:gd name="connsiteX1" fmla="*/ 3178217 w 3193700"/>
                <a:gd name="connsiteY1" fmla="*/ 0 h 789657"/>
                <a:gd name="connsiteX2" fmla="*/ 3193700 w 3193700"/>
                <a:gd name="connsiteY2" fmla="*/ 783405 h 789657"/>
                <a:gd name="connsiteX3" fmla="*/ 0 w 3193700"/>
                <a:gd name="connsiteY3" fmla="*/ 789657 h 789657"/>
                <a:gd name="connsiteX4" fmla="*/ 393192 w 3193700"/>
                <a:gd name="connsiteY4" fmla="*/ 396465 h 789657"/>
                <a:gd name="connsiteX5" fmla="*/ 0 w 3193700"/>
                <a:gd name="connsiteY5" fmla="*/ 3273 h 789657"/>
                <a:gd name="connsiteX0" fmla="*/ 0 w 3193700"/>
                <a:gd name="connsiteY0" fmla="*/ 0 h 786384"/>
                <a:gd name="connsiteX1" fmla="*/ 3184567 w 3193700"/>
                <a:gd name="connsiteY1" fmla="*/ 6252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3700" h="786384">
                  <a:moveTo>
                    <a:pt x="0" y="0"/>
                  </a:moveTo>
                  <a:lnTo>
                    <a:pt x="3184567" y="6252"/>
                  </a:lnTo>
                  <a:lnTo>
                    <a:pt x="3193700" y="780132"/>
                  </a:lnTo>
                  <a:lnTo>
                    <a:pt x="0" y="786384"/>
                  </a:lnTo>
                  <a:lnTo>
                    <a:pt x="393192" y="393192"/>
                  </a:lnTo>
                  <a:lnTo>
                    <a:pt x="0" y="0"/>
                  </a:lnTo>
                  <a:close/>
                </a:path>
              </a:pathLst>
            </a:cu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Conclusion</a:t>
              </a:r>
              <a:endParaRPr lang="en-US" sz="1600">
                <a:solidFill>
                  <a:schemeClr val="tx1"/>
                </a:solidFill>
              </a:endParaRPr>
            </a:p>
          </p:txBody>
        </p:sp>
      </p:grpSp>
      <p:sp>
        <p:nvSpPr>
          <p:cNvPr id="17" name="TextBox 36">
            <a:extLst>
              <a:ext uri="{FF2B5EF4-FFF2-40B4-BE49-F238E27FC236}">
                <a16:creationId xmlns:a16="http://schemas.microsoft.com/office/drawing/2014/main" id="{B2CE25DB-E00E-57F6-F7FD-FB6A15DFC3BA}"/>
              </a:ext>
            </a:extLst>
          </p:cNvPr>
          <p:cNvSpPr txBox="1"/>
          <p:nvPr/>
        </p:nvSpPr>
        <p:spPr>
          <a:xfrm>
            <a:off x="1168919" y="3732455"/>
            <a:ext cx="1563327"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8" name="TextBox 40">
            <a:extLst>
              <a:ext uri="{FF2B5EF4-FFF2-40B4-BE49-F238E27FC236}">
                <a16:creationId xmlns:a16="http://schemas.microsoft.com/office/drawing/2014/main" id="{DC6F88D4-249F-288E-1109-FEC2AAF3C135}"/>
              </a:ext>
            </a:extLst>
          </p:cNvPr>
          <p:cNvSpPr txBox="1"/>
          <p:nvPr/>
        </p:nvSpPr>
        <p:spPr>
          <a:xfrm>
            <a:off x="3636815" y="3732455"/>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
        <p:nvSpPr>
          <p:cNvPr id="19" name="TextBox 42">
            <a:extLst>
              <a:ext uri="{FF2B5EF4-FFF2-40B4-BE49-F238E27FC236}">
                <a16:creationId xmlns:a16="http://schemas.microsoft.com/office/drawing/2014/main" id="{7CFB8B25-57EB-284A-85D8-B49771A97444}"/>
              </a:ext>
            </a:extLst>
          </p:cNvPr>
          <p:cNvSpPr txBox="1"/>
          <p:nvPr/>
        </p:nvSpPr>
        <p:spPr>
          <a:xfrm>
            <a:off x="6096000"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
        <p:nvSpPr>
          <p:cNvPr id="20" name="TextBox 44">
            <a:extLst>
              <a:ext uri="{FF2B5EF4-FFF2-40B4-BE49-F238E27FC236}">
                <a16:creationId xmlns:a16="http://schemas.microsoft.com/office/drawing/2014/main" id="{5276C3D3-81C3-3678-D774-AAD41A67CB5A}"/>
              </a:ext>
            </a:extLst>
          </p:cNvPr>
          <p:cNvSpPr txBox="1"/>
          <p:nvPr/>
        </p:nvSpPr>
        <p:spPr>
          <a:xfrm>
            <a:off x="8578032"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a:solidFill>
                  <a:srgbClr val="FFFFFF"/>
                </a:solidFill>
                <a:latin typeface="Segoe UI Semilight" panose="020B0402040204020203" pitchFamily="34" charset="0"/>
                <a:cs typeface="Segoe UI Semilight" panose="020B0402040204020203" pitchFamily="34" charset="0"/>
              </a:rPr>
              <a:t>Pink</a:t>
            </a:r>
          </a:p>
        </p:txBody>
      </p:sp>
    </p:spTree>
    <p:extLst>
      <p:ext uri="{BB962C8B-B14F-4D97-AF65-F5344CB8AC3E}">
        <p14:creationId xmlns:p14="http://schemas.microsoft.com/office/powerpoint/2010/main" val="261381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20</a:t>
            </a:fld>
            <a:endParaRPr lang="en-US" altLang="en-US"/>
          </a:p>
        </p:txBody>
      </p:sp>
      <p:sp>
        <p:nvSpPr>
          <p:cNvPr id="3" name="Content Placeholder 2">
            <a:extLst>
              <a:ext uri="{FF2B5EF4-FFF2-40B4-BE49-F238E27FC236}">
                <a16:creationId xmlns:a16="http://schemas.microsoft.com/office/drawing/2014/main" id="{9EEC5749-EC74-B012-5039-08961CC9678C}"/>
              </a:ext>
            </a:extLst>
          </p:cNvPr>
          <p:cNvSpPr txBox="1">
            <a:spLocks/>
          </p:cNvSpPr>
          <p:nvPr/>
        </p:nvSpPr>
        <p:spPr>
          <a:xfrm>
            <a:off x="1067008" y="1666843"/>
            <a:ext cx="10311145"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The purpose of a stock forecast or outlook is to provide information to harvest managers to potentially adjust harvest plans according to the expected stock abundance.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Where biological benchmarks and/or limit reference points are defined for CUs or SMUs, they are noted in the final Outlook document.  Similarly, if  management targets are in place they are identified.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Lack of these references is a gap, and work is on-going to develop methods and complete the analyses to define these references. </a:t>
            </a:r>
          </a:p>
        </p:txBody>
      </p:sp>
      <p:sp>
        <p:nvSpPr>
          <p:cNvPr id="4" name="Title 1">
            <a:extLst>
              <a:ext uri="{FF2B5EF4-FFF2-40B4-BE49-F238E27FC236}">
                <a16:creationId xmlns:a16="http://schemas.microsoft.com/office/drawing/2014/main" id="{48B44911-F416-720E-437C-2F3A11B3AED7}"/>
              </a:ext>
            </a:extLst>
          </p:cNvPr>
          <p:cNvSpPr txBox="1">
            <a:spLocks/>
          </p:cNvSpPr>
          <p:nvPr/>
        </p:nvSpPr>
        <p:spPr>
          <a:xfrm>
            <a:off x="1067008" y="1037123"/>
            <a:ext cx="75181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13">
            <a:extLst>
              <a:ext uri="{FF2B5EF4-FFF2-40B4-BE49-F238E27FC236}">
                <a16:creationId xmlns:a16="http://schemas.microsoft.com/office/drawing/2014/main" id="{FE0F6370-C816-4F2C-092B-1C5ACB8FC190}"/>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2378188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21</a:t>
            </a:fld>
            <a:endParaRPr lang="en-US" altLang="en-US"/>
          </a:p>
        </p:txBody>
      </p:sp>
      <p:pic>
        <p:nvPicPr>
          <p:cNvPr id="3" name="Picture 4" descr="Benchmarks and biological status zones to be determined for each CU">
            <a:extLst>
              <a:ext uri="{FF2B5EF4-FFF2-40B4-BE49-F238E27FC236}">
                <a16:creationId xmlns:a16="http://schemas.microsoft.com/office/drawing/2014/main" id="{B8FFA024-945B-00B1-47B0-BE7BA4B4D2ED}"/>
              </a:ext>
            </a:extLst>
          </p:cNvPr>
          <p:cNvPicPr/>
          <p:nvPr/>
        </p:nvPicPr>
        <p:blipFill rotWithShape="1">
          <a:blip r:embed="rId3">
            <a:extLst>
              <a:ext uri="{28A0092B-C50C-407E-A947-70E740481C1C}">
                <a14:useLocalDpi xmlns:a14="http://schemas.microsoft.com/office/drawing/2010/main" val="0"/>
              </a:ext>
            </a:extLst>
          </a:blip>
          <a:srcRect t="17362"/>
          <a:stretch/>
        </p:blipFill>
        <p:spPr bwMode="auto">
          <a:xfrm>
            <a:off x="2475982" y="2087631"/>
            <a:ext cx="7240033" cy="3455471"/>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6CB1CEE1-5EA3-CFC3-A56D-98CDA9934814}"/>
              </a:ext>
            </a:extLst>
          </p:cNvPr>
          <p:cNvSpPr txBox="1">
            <a:spLocks/>
          </p:cNvSpPr>
          <p:nvPr/>
        </p:nvSpPr>
        <p:spPr>
          <a:xfrm>
            <a:off x="461818" y="1065516"/>
            <a:ext cx="112683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implementation of the Wild Salmon Policy, the status of salmon Conservation Units (CU) is assessed against ‘biological benchmarks’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5" name="Content Placeholder 13">
            <a:extLst>
              <a:ext uri="{FF2B5EF4-FFF2-40B4-BE49-F238E27FC236}">
                <a16:creationId xmlns:a16="http://schemas.microsoft.com/office/drawing/2014/main" id="{5B31DE45-2951-9D09-9DA4-648A82C8E5E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1004372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22</a:t>
            </a:fld>
            <a:endParaRPr lang="en-US" altLang="en-US"/>
          </a:p>
        </p:txBody>
      </p:sp>
      <p:pic>
        <p:nvPicPr>
          <p:cNvPr id="3" name="Picture 4" descr="Reference Points and Stock Status Zones"/>
          <p:cNvPicPr/>
          <p:nvPr/>
        </p:nvPicPr>
        <p:blipFill>
          <a:blip r:embed="rId3">
            <a:extLst>
              <a:ext uri="{28A0092B-C50C-407E-A947-70E740481C1C}">
                <a14:useLocalDpi xmlns:a14="http://schemas.microsoft.com/office/drawing/2010/main" val="0"/>
              </a:ext>
            </a:extLst>
          </a:blip>
          <a:srcRect/>
          <a:stretch>
            <a:fillRect/>
          </a:stretch>
        </p:blipFill>
        <p:spPr bwMode="auto">
          <a:xfrm>
            <a:off x="5824120" y="1918194"/>
            <a:ext cx="4993560" cy="37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5EA47C58-B4BB-E7E9-4D03-9DADF4720161}"/>
              </a:ext>
            </a:extLst>
          </p:cNvPr>
          <p:cNvSpPr txBox="1">
            <a:spLocks/>
          </p:cNvSpPr>
          <p:nvPr/>
        </p:nvSpPr>
        <p:spPr>
          <a:xfrm>
            <a:off x="2153668" y="890964"/>
            <a:ext cx="78846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DFO’s general ‘Precautionary Approach’ </a:t>
            </a:r>
          </a:p>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harvest management:</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5" name="Content Placeholder 13">
            <a:extLst>
              <a:ext uri="{FF2B5EF4-FFF2-40B4-BE49-F238E27FC236}">
                <a16:creationId xmlns:a16="http://schemas.microsoft.com/office/drawing/2014/main" id="{F74B56E6-E55C-036D-16B1-D79A9E95C0F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017908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23</a:t>
            </a:fld>
            <a:endParaRPr lang="en-US" altLang="en-US"/>
          </a:p>
        </p:txBody>
      </p:sp>
      <p:sp>
        <p:nvSpPr>
          <p:cNvPr id="3" name="Title 1">
            <a:extLst>
              <a:ext uri="{FF2B5EF4-FFF2-40B4-BE49-F238E27FC236}">
                <a16:creationId xmlns:a16="http://schemas.microsoft.com/office/drawing/2014/main" id="{5EA47C58-B4BB-E7E9-4D03-9DADF4720161}"/>
              </a:ext>
            </a:extLst>
          </p:cNvPr>
          <p:cNvSpPr txBox="1">
            <a:spLocks/>
          </p:cNvSpPr>
          <p:nvPr/>
        </p:nvSpPr>
        <p:spPr>
          <a:xfrm>
            <a:off x="-1283087" y="903665"/>
            <a:ext cx="7899394" cy="645736"/>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Outlook Categories</a:t>
            </a:r>
            <a:endParaRPr lang="en-CA" altLang="en-US" sz="3000" spc="-85">
              <a:ln w="6350">
                <a:noFill/>
              </a:ln>
              <a:solidFill>
                <a:schemeClr val="tx1">
                  <a:lumMod val="95000"/>
                  <a:lumOff val="5000"/>
                </a:schemeClr>
              </a:solidFill>
              <a:effectLst/>
              <a:ea typeface="ヒラギノ角ゴ Pro W3" pitchFamily="127" charset="-128"/>
            </a:endParaRPr>
          </a:p>
        </p:txBody>
      </p:sp>
      <p:graphicFrame>
        <p:nvGraphicFramePr>
          <p:cNvPr id="4" name="Table 8"/>
          <p:cNvGraphicFramePr>
            <a:graphicFrameLocks noGrp="1"/>
          </p:cNvGraphicFramePr>
          <p:nvPr>
            <p:extLst>
              <p:ext uri="{D42A27DB-BD31-4B8C-83A1-F6EECF244321}">
                <p14:modId xmlns:p14="http://schemas.microsoft.com/office/powerpoint/2010/main" val="983894653"/>
              </p:ext>
            </p:extLst>
          </p:nvPr>
        </p:nvGraphicFramePr>
        <p:xfrm>
          <a:off x="1117213" y="1587502"/>
          <a:ext cx="9987561" cy="3962399"/>
        </p:xfrm>
        <a:graphic>
          <a:graphicData uri="http://schemas.openxmlformats.org/drawingml/2006/table">
            <a:tbl>
              <a:tblPr firstRow="1" firstCol="1" bandRow="1">
                <a:tableStyleId>{5C22544A-7EE6-4342-B048-85BDC9FD1C3A}</a:tableStyleId>
              </a:tblPr>
              <a:tblGrid>
                <a:gridCol w="1660773">
                  <a:extLst>
                    <a:ext uri="{9D8B030D-6E8A-4147-A177-3AD203B41FA5}">
                      <a16:colId xmlns:a16="http://schemas.microsoft.com/office/drawing/2014/main" val="138772484"/>
                    </a:ext>
                  </a:extLst>
                </a:gridCol>
                <a:gridCol w="2210549">
                  <a:extLst>
                    <a:ext uri="{9D8B030D-6E8A-4147-A177-3AD203B41FA5}">
                      <a16:colId xmlns:a16="http://schemas.microsoft.com/office/drawing/2014/main" val="1076172864"/>
                    </a:ext>
                  </a:extLst>
                </a:gridCol>
                <a:gridCol w="2096013">
                  <a:extLst>
                    <a:ext uri="{9D8B030D-6E8A-4147-A177-3AD203B41FA5}">
                      <a16:colId xmlns:a16="http://schemas.microsoft.com/office/drawing/2014/main" val="986120193"/>
                    </a:ext>
                  </a:extLst>
                </a:gridCol>
                <a:gridCol w="1967162">
                  <a:extLst>
                    <a:ext uri="{9D8B030D-6E8A-4147-A177-3AD203B41FA5}">
                      <a16:colId xmlns:a16="http://schemas.microsoft.com/office/drawing/2014/main" val="401176829"/>
                    </a:ext>
                  </a:extLst>
                </a:gridCol>
                <a:gridCol w="2053064">
                  <a:extLst>
                    <a:ext uri="{9D8B030D-6E8A-4147-A177-3AD203B41FA5}">
                      <a16:colId xmlns:a16="http://schemas.microsoft.com/office/drawing/2014/main" val="1798188629"/>
                    </a:ext>
                  </a:extLst>
                </a:gridCol>
              </a:tblGrid>
              <a:tr h="580496">
                <a:tc row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Outlook </a:t>
                      </a:r>
                    </a:p>
                    <a:p>
                      <a:pPr algn="ctr">
                        <a:spcAft>
                          <a:spcPts val="0"/>
                        </a:spcAft>
                      </a:pPr>
                      <a:r>
                        <a:rPr lang="en-CA" sz="1200">
                          <a:effectLst/>
                          <a:latin typeface="Segoe UI Semibold" panose="020B0702040204020203" pitchFamily="34" charset="0"/>
                          <a:cs typeface="Segoe UI Semibold" panose="020B0702040204020203" pitchFamily="34" charset="0"/>
                        </a:rPr>
                        <a:t>Category</a:t>
                      </a:r>
                    </a:p>
                  </a:txBody>
                  <a:tcPr marL="87407" marR="87407" marT="43703" marB="43703" anchor="ctr">
                    <a:solidFill>
                      <a:srgbClr val="456B87"/>
                    </a:solidFill>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CUs or SMUs with references</a:t>
                      </a:r>
                    </a:p>
                  </a:txBody>
                  <a:tcPr marL="87407" marR="87407" marT="43703" marB="43703" anchor="ctr">
                    <a:solidFill>
                      <a:srgbClr val="456B87"/>
                    </a:solidFill>
                  </a:tcPr>
                </a:tc>
                <a:tc hMerge="1">
                  <a:txBody>
                    <a:bodyPr/>
                    <a:lstStyle/>
                    <a:p>
                      <a:endParaRPr lang="en-CA"/>
                    </a:p>
                  </a:txBody>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Data-Limited CUs or SMUs</a:t>
                      </a:r>
                    </a:p>
                  </a:txBody>
                  <a:tcPr marL="87407" marR="87407" marT="43703" marB="43703" anchor="ctr">
                    <a:solidFill>
                      <a:srgbClr val="456B87"/>
                    </a:solidFill>
                  </a:tcPr>
                </a:tc>
                <a:tc hMerge="1">
                  <a:txBody>
                    <a:bodyPr/>
                    <a:lstStyle/>
                    <a:p>
                      <a:endParaRPr lang="en-CA"/>
                    </a:p>
                  </a:txBody>
                  <a:tcPr/>
                </a:tc>
                <a:extLst>
                  <a:ext uri="{0D108BD9-81ED-4DB2-BD59-A6C34878D82A}">
                    <a16:rowId xmlns:a16="http://schemas.microsoft.com/office/drawing/2014/main" val="1906676828"/>
                  </a:ext>
                </a:extLst>
              </a:tr>
              <a:tr h="623209">
                <a:tc vMerge="1">
                  <a:txBody>
                    <a:bodyPr/>
                    <a:lstStyle/>
                    <a:p>
                      <a:endParaRPr lang="en-CA"/>
                    </a:p>
                  </a:txBody>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Wild Salmon Policy</a:t>
                      </a:r>
                    </a:p>
                    <a:p>
                      <a:pPr algn="ctr">
                        <a:spcAft>
                          <a:spcPts val="0"/>
                        </a:spcAft>
                      </a:pPr>
                      <a:r>
                        <a:rPr lang="en-CA" sz="1100" b="0">
                          <a:effectLst/>
                          <a:latin typeface="Segoe UI Semilight" panose="020B0402040204020203" pitchFamily="34" charset="0"/>
                          <a:cs typeface="Segoe UI Semilight" panose="020B0402040204020203" pitchFamily="34" charset="0"/>
                        </a:rPr>
                        <a:t>(CU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100" b="0">
                          <a:effectLst/>
                          <a:latin typeface="Segoe UI Semilight" panose="020B0402040204020203" pitchFamily="34" charset="0"/>
                          <a:cs typeface="Segoe UI Semilight" panose="020B0402040204020203" pitchFamily="34" charset="0"/>
                        </a:rPr>
                        <a:t>(SMU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Category </a:t>
                      </a:r>
                    </a:p>
                    <a:p>
                      <a:pPr algn="ctr">
                        <a:spcAft>
                          <a:spcPts val="0"/>
                        </a:spcAft>
                      </a:pPr>
                      <a:r>
                        <a:rPr lang="en-CA" sz="1100" b="1">
                          <a:effectLst/>
                          <a:latin typeface="Segoe UI Semibold" panose="020B0702040204020203" pitchFamily="34" charset="0"/>
                          <a:cs typeface="Segoe UI Semibold" panose="020B0702040204020203" pitchFamily="34" charset="0"/>
                        </a:rPr>
                        <a:t>Definition</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Expected spawning abundance</a:t>
                      </a:r>
                    </a:p>
                  </a:txBody>
                  <a:tcPr marL="57552" marR="57552" marT="0" marB="0" anchor="ctr">
                    <a:solidFill>
                      <a:srgbClr val="B3C1CD"/>
                    </a:solidFill>
                  </a:tcPr>
                </a:tc>
                <a:extLst>
                  <a:ext uri="{0D108BD9-81ED-4DB2-BD59-A6C34878D82A}">
                    <a16:rowId xmlns:a16="http://schemas.microsoft.com/office/drawing/2014/main" val="691355095"/>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1</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Red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Critical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Well 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&lt;25</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770684167"/>
                  </a:ext>
                </a:extLst>
              </a:tr>
              <a:tr h="685577">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2</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Amber Zone </a:t>
                      </a:r>
                    </a:p>
                    <a:p>
                      <a:pPr algn="ctr">
                        <a:spcAft>
                          <a:spcPts val="0"/>
                        </a:spcAft>
                      </a:pPr>
                      <a:r>
                        <a:rPr lang="en-CA" sz="1100">
                          <a:effectLst/>
                          <a:latin typeface="Segoe UI Semilight" panose="020B0402040204020203" pitchFamily="34" charset="0"/>
                          <a:cs typeface="Segoe UI Semilight" panose="020B0402040204020203" pitchFamily="34" charset="0"/>
                        </a:rPr>
                        <a:t>(below the LBB, below the UBB)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Cautious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LRP </a:t>
                      </a:r>
                    </a:p>
                    <a:p>
                      <a:pPr algn="ctr">
                        <a:spcAft>
                          <a:spcPts val="0"/>
                        </a:spcAft>
                      </a:pPr>
                      <a:r>
                        <a:rPr lang="en-CA" sz="1100">
                          <a:effectLst/>
                          <a:latin typeface="Segoe UI Semilight" panose="020B0402040204020203" pitchFamily="34" charset="0"/>
                          <a:cs typeface="Segoe UI Semilight" panose="020B0402040204020203" pitchFamily="34" charset="0"/>
                        </a:rPr>
                        <a:t>below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25 to 40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735382910"/>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3</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UBB)</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(above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Near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40 to 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080579580"/>
                  </a:ext>
                </a:extLst>
              </a:tr>
              <a:tr h="524442">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4</a:t>
                      </a:r>
                    </a:p>
                  </a:txBody>
                  <a:tcPr marL="57552" marR="57552" marT="0" marB="0" anchor="ctr">
                    <a:solidFill>
                      <a:srgbClr val="456B8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b="1">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Abundant</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&gt;60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2221204773"/>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 Deficient</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Insufficient </a:t>
                      </a:r>
                    </a:p>
                    <a:p>
                      <a:pPr algn="ctr">
                        <a:spcAft>
                          <a:spcPts val="0"/>
                        </a:spcAft>
                      </a:pPr>
                      <a:r>
                        <a:rPr lang="en-CA" sz="1100">
                          <a:effectLst/>
                          <a:latin typeface="Segoe UI Semilight" panose="020B0402040204020203" pitchFamily="34" charset="0"/>
                          <a:cs typeface="Segoe UI Semilight" panose="020B0402040204020203" pitchFamily="34" charset="0"/>
                        </a:rPr>
                        <a:t>information</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Unknown</a:t>
                      </a:r>
                    </a:p>
                  </a:txBody>
                  <a:tcPr marL="57552" marR="57552" marT="0" marB="0" anchor="ctr"/>
                </a:tc>
                <a:extLst>
                  <a:ext uri="{0D108BD9-81ED-4DB2-BD59-A6C34878D82A}">
                    <a16:rowId xmlns:a16="http://schemas.microsoft.com/office/drawing/2014/main" val="294471754"/>
                  </a:ext>
                </a:extLst>
              </a:tr>
            </a:tbl>
          </a:graphicData>
        </a:graphic>
      </p:graphicFrame>
      <p:sp>
        <p:nvSpPr>
          <p:cNvPr id="5" name="Content Placeholder 13">
            <a:extLst>
              <a:ext uri="{FF2B5EF4-FFF2-40B4-BE49-F238E27FC236}">
                <a16:creationId xmlns:a16="http://schemas.microsoft.com/office/drawing/2014/main" id="{1229E897-94C6-566E-456E-5FB0ED20C66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9436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6291D1-985C-7427-EB95-FCF242DD823A}"/>
            </a:ext>
          </a:extLst>
        </p:cNvPr>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A9287D-DB97-D312-175E-F6FCD80C9913}"/>
              </a:ext>
            </a:extLst>
          </p:cNvPr>
          <p:cNvSpPr>
            <a:spLocks noGrp="1"/>
          </p:cNvSpPr>
          <p:nvPr>
            <p:ph type="sldNum" sz="quarter" idx="12"/>
          </p:nvPr>
        </p:nvSpPr>
        <p:spPr/>
        <p:txBody>
          <a:bodyPr/>
          <a:lstStyle/>
          <a:p>
            <a:pPr algn="l"/>
            <a:fld id="{78075564-AF6E-40FC-905A-F6C5E8D29614}" type="slidenum">
              <a:rPr lang="en-US" altLang="en-US" smtClean="0"/>
              <a:pPr algn="l"/>
              <a:t>24</a:t>
            </a:fld>
            <a:endParaRPr lang="en-US" altLang="en-US"/>
          </a:p>
        </p:txBody>
      </p:sp>
      <p:sp>
        <p:nvSpPr>
          <p:cNvPr id="3" name="Title 1">
            <a:extLst>
              <a:ext uri="{FF2B5EF4-FFF2-40B4-BE49-F238E27FC236}">
                <a16:creationId xmlns:a16="http://schemas.microsoft.com/office/drawing/2014/main" id="{51D741D2-7A4B-A5C0-358F-9CBDEB99726D}"/>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4" name="Rectangle: Rounded Corners 7">
            <a:extLst>
              <a:ext uri="{FF2B5EF4-FFF2-40B4-BE49-F238E27FC236}">
                <a16:creationId xmlns:a16="http://schemas.microsoft.com/office/drawing/2014/main" id="{DC1EE064-4D81-A135-1ED3-9B8C3466CD67}"/>
              </a:ext>
            </a:extLst>
          </p:cNvPr>
          <p:cNvSpPr/>
          <p:nvPr/>
        </p:nvSpPr>
        <p:spPr>
          <a:xfrm>
            <a:off x="-1" y="2877268"/>
            <a:ext cx="6315075" cy="254245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13">
            <a:extLst>
              <a:ext uri="{FF2B5EF4-FFF2-40B4-BE49-F238E27FC236}">
                <a16:creationId xmlns:a16="http://schemas.microsoft.com/office/drawing/2014/main" id="{A9B35D4F-0197-B2A0-528A-E329DAEFA7FC}"/>
              </a:ext>
            </a:extLst>
          </p:cNvPr>
          <p:cNvSpPr txBox="1">
            <a:spLocks/>
          </p:cNvSpPr>
          <p:nvPr/>
        </p:nvSpPr>
        <p:spPr>
          <a:xfrm>
            <a:off x="419100" y="3930292"/>
            <a:ext cx="60325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a:ln w="6350">
                <a:noFill/>
              </a:ln>
              <a:solidFill>
                <a:schemeClr val="tx1"/>
              </a:solidFill>
            </a:endParaRPr>
          </a:p>
          <a:p>
            <a:r>
              <a:rPr lang="en-US" sz="1800">
                <a:solidFill>
                  <a:schemeClr val="tx1"/>
                </a:solidFill>
              </a:rPr>
              <a:t>Much of the data and information used to create outlooks, status assessments and forecasts, are generated through collaborative programs involving First Nations, and other stakeholders and stewardship groups.</a:t>
            </a:r>
          </a:p>
          <a:p>
            <a:endParaRPr lang="en-US" sz="1575">
              <a:ln w="6350">
                <a:noFill/>
              </a:ln>
              <a:solidFill>
                <a:schemeClr val="tx1"/>
              </a:solidFill>
            </a:endParaRPr>
          </a:p>
          <a:p>
            <a:endParaRPr lang="en-US" sz="1463"/>
          </a:p>
        </p:txBody>
      </p:sp>
      <p:sp>
        <p:nvSpPr>
          <p:cNvPr id="6" name="Content Placeholder 13">
            <a:extLst>
              <a:ext uri="{FF2B5EF4-FFF2-40B4-BE49-F238E27FC236}">
                <a16:creationId xmlns:a16="http://schemas.microsoft.com/office/drawing/2014/main" id="{D82899CA-C345-A526-4C50-D66363B17A1F}"/>
              </a:ext>
            </a:extLst>
          </p:cNvPr>
          <p:cNvSpPr txBox="1">
            <a:spLocks/>
          </p:cNvSpPr>
          <p:nvPr/>
        </p:nvSpPr>
        <p:spPr>
          <a:xfrm>
            <a:off x="419100" y="3047126"/>
            <a:ext cx="5765800" cy="569463"/>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ln w="6350">
                  <a:noFill/>
                </a:ln>
                <a:solidFill>
                  <a:schemeClr val="tx1"/>
                </a:solidFill>
                <a:latin typeface="Segoe UI Semibold" panose="020B0702040204020203" pitchFamily="34" charset="0"/>
                <a:cs typeface="Segoe UI Semibold" panose="020B0702040204020203" pitchFamily="34" charset="0"/>
              </a:rPr>
              <a:t>The Outlook document reflects the contribution and work of many stock assessment biologists across the region.</a:t>
            </a:r>
          </a:p>
          <a:p>
            <a:endParaRPr lang="en-US"/>
          </a:p>
        </p:txBody>
      </p:sp>
      <p:sp>
        <p:nvSpPr>
          <p:cNvPr id="7" name="Content Placeholder 13">
            <a:extLst>
              <a:ext uri="{FF2B5EF4-FFF2-40B4-BE49-F238E27FC236}">
                <a16:creationId xmlns:a16="http://schemas.microsoft.com/office/drawing/2014/main" id="{91485004-FD02-06BB-B55B-3ADEA7142292}"/>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2025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FRASER AND INTERIOR</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SPRING RUN 42 CHINOOK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SOUTH THOMPSON-BESSETTE CREEK_SU_1.2</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 to 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SPRING RUN 42 CHINOOK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SOUTH THOMPSON-BESSETTE CREEK_SU_1.2</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 to 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SPRING RUN 42 CHINOOK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Chinook</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FRASER AND INTERIOR</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CHUM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CANYON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 to 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CHUM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CANYON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4</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CHUM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LOWER FRASER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CHUM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CHUM SALMON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Chum</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FRASER AND INTERIOR</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FRASER SOCKEYE SALMON - SUMMER</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HARRISON RIVER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 to 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Sockeye River Type</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NORTH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CENTRAL COAST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HAIDA GWAII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Outlook assigned but no CU specified</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HAIDA GWAII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Outlook assigned but no CU specified</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Chinook</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NORTH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LOWER SKEENA</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Data Deficient</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MIDDLE SKEENA</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ESTUARY</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Data Deficient</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UPPER SKEENA</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Data Deficient</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Coho</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A1E3-A6C7-3FA9-A3B5-A335FCF827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825FE-F278-F89F-EA6A-5FB72C04685A}"/>
              </a:ext>
            </a:extLst>
          </p:cNvPr>
          <p:cNvSpPr>
            <a:spLocks noGrp="1"/>
          </p:cNvSpPr>
          <p:nvPr>
            <p:ph type="sldNum" sz="quarter" idx="12"/>
          </p:nvPr>
        </p:nvSpPr>
        <p:spPr/>
        <p:txBody>
          <a:bodyPr/>
          <a:lstStyle/>
          <a:p>
            <a:pPr algn="l"/>
            <a:fld id="{A3C1C3F4-7627-499B-A387-D46B6B71D0BD}" type="slidenum">
              <a:rPr lang="en-US" altLang="en-US" smtClean="0"/>
              <a:pPr algn="l"/>
              <a:t>3</a:t>
            </a:fld>
            <a:endParaRPr lang="en-US" altLang="en-US"/>
          </a:p>
        </p:txBody>
      </p:sp>
      <p:sp>
        <p:nvSpPr>
          <p:cNvPr id="3" name="Rectangle: Top Corners Rounded 7">
            <a:extLst>
              <a:ext uri="{FF2B5EF4-FFF2-40B4-BE49-F238E27FC236}">
                <a16:creationId xmlns:a16="http://schemas.microsoft.com/office/drawing/2014/main" id="{6E829BCE-4114-AD4C-7ED6-89EFDEE9F88D}"/>
              </a:ext>
            </a:extLst>
          </p:cNvPr>
          <p:cNvSpPr/>
          <p:nvPr/>
        </p:nvSpPr>
        <p:spPr>
          <a:xfrm rot="5400000">
            <a:off x="1975821" y="982048"/>
            <a:ext cx="23475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852669AA-4723-DCD9-FEA0-9EC2626FD575}"/>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75">
              <a:ln w="6350">
                <a:noFill/>
              </a:ln>
              <a:solidFill>
                <a:schemeClr val="tx1"/>
              </a:solidFill>
            </a:endParaRPr>
          </a:p>
          <a:p>
            <a:endParaRPr lang="en-US" sz="1463"/>
          </a:p>
        </p:txBody>
      </p:sp>
      <p:sp>
        <p:nvSpPr>
          <p:cNvPr id="5" name="Content Placeholder 13">
            <a:extLst>
              <a:ext uri="{FF2B5EF4-FFF2-40B4-BE49-F238E27FC236}">
                <a16:creationId xmlns:a16="http://schemas.microsoft.com/office/drawing/2014/main" id="{079181F7-706D-8558-8DED-4ACBB4F19327}"/>
              </a:ext>
            </a:extLst>
          </p:cNvPr>
          <p:cNvSpPr>
            <a:spLocks noGrp="1"/>
          </p:cNvSpPr>
          <p:nvPr>
            <p:ph idx="4294967295"/>
          </p:nvPr>
        </p:nvSpPr>
        <p:spPr>
          <a:xfrm>
            <a:off x="419100" y="2957871"/>
            <a:ext cx="5715000" cy="2347554"/>
          </a:xfrm>
          <a:prstGeom prst="rect">
            <a:avLst/>
          </a:prstGeom>
        </p:spPr>
        <p:txBody>
          <a:bodyPr anchor="ctr"/>
          <a:lstStyle/>
          <a:p>
            <a:r>
              <a:rPr lang="en-US" sz="2000">
                <a:ln w="6350">
                  <a:noFill/>
                </a:ln>
                <a:solidFill>
                  <a:schemeClr val="tx1"/>
                </a:solidFill>
                <a:latin typeface="Segoe UI Semilight" panose="020B0402040204020203" pitchFamily="34" charset="0"/>
                <a:cs typeface="Segoe UI Semilight" panose="020B0402040204020203" pitchFamily="34" charset="0"/>
              </a:rPr>
              <a:t>Provide expected salmon abundance for 2026</a:t>
            </a:r>
          </a:p>
          <a:p>
            <a:r>
              <a:rPr lang="en-US" sz="2000">
                <a:ln w="6350">
                  <a:noFill/>
                </a:ln>
                <a:solidFill>
                  <a:schemeClr val="tx1"/>
                </a:solidFill>
                <a:latin typeface="Segoe UI Semilight" panose="020B0402040204020203" pitchFamily="34" charset="0"/>
                <a:cs typeface="Segoe UI Semilight" panose="020B0402040204020203" pitchFamily="34" charset="0"/>
              </a:rPr>
              <a:t>Inform harvest planning and management decisions</a:t>
            </a:r>
          </a:p>
          <a:p>
            <a:r>
              <a:rPr lang="en-US" sz="2000">
                <a:ln w="6350">
                  <a:noFill/>
                </a:ln>
                <a:solidFill>
                  <a:schemeClr val="tx1"/>
                </a:solidFill>
                <a:latin typeface="Segoe UI Semilight" panose="020B0402040204020203" pitchFamily="34" charset="0"/>
                <a:cs typeface="Segoe UI Semilight" panose="020B0402040204020203" pitchFamily="34" charset="0"/>
              </a:rPr>
              <a:t>Combine expert opinion and statistical forecast, where available</a:t>
            </a:r>
          </a:p>
        </p:txBody>
      </p:sp>
      <p:sp>
        <p:nvSpPr>
          <p:cNvPr id="6" name="Content Placeholder 13">
            <a:extLst>
              <a:ext uri="{FF2B5EF4-FFF2-40B4-BE49-F238E27FC236}">
                <a16:creationId xmlns:a16="http://schemas.microsoft.com/office/drawing/2014/main" id="{5DDD9ABC-D0AB-D3AF-3CDB-9060D0E1B44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1E4D67EE-FED1-7F9C-4E4E-D311625C660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Purpose of the Outlook </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993075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NORTH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HAIDA GWAII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SKEENA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4</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Sockeye Lake Type</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SOUTH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0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0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0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0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LOWER GEORGIA STRAIT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(aggregate)</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EAST VANCOUVER ISLAND-GOLDSTREAM_FA_0.X, EAST VANCOUVER ISLAND-NANAIMO AND CHEMAINUS_FA_0.X</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LOWER GEORGIA STRAIT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EAST VANCOUVER ISLAND-COWICHAN AND KOKSILAH_FA_0.X</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3 to 4</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MAINLAND INLET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Data Deficient</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MIDDLE GEORGIA STRAIT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(aggregate)</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EAST VANCOUVER ISLAND-NANAIMO_SP_1.X, SOUTHERN MAINLAND-GEORGIA STRAIT_FA_0.X, EAST VANCOUVER ISLAND-GEORGIA STRAIT_SU_0.3, EAST VANCOUVER ISLAND-QUALICUM AND PUNTLEDGE_FA_0.X</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WCVI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Outlook assigned but no CU specified</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WCVI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WEST VANCOUVER ISLAND-NOOTKA AND KYUQUOT_FA_0.X</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WCVI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WEST VANCOUVER ISLAND-NORTH_FA_0.X</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0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Chinook</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SOUTH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WCVI CHUM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Chum</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SOUTH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JOHNSTONE STRAIT/MAINLAND INLET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Coho</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SOUTH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ECVI/MAINLAND PINK SALMON - EVEN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GEORGIA STRAIT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 to 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ECVI/MAINLAND PINK SALMON - EVEN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GEORGIA STRAIT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ECVI/MAINLAND PINK SALMON - EVEN — CHECK: Data entered for the same SMU more than once</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SOUTHERN FJORDS</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 to 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Pink Even</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SOUTH COAST</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WCVI - BARKLEY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GREAT CENTRAL</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WCVI - BARKLEY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HENDERSON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WCVI - BARKLEY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SPROAT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Sockeye Lake Type</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YUKON TRANSBOUNDARY</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PORCUPINE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STIKINE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YUKON CHINOOK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Chinook</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YUKON TRANSBOUNDARY</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PORCUPINE CHUM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Outlook assigned but no CU specified</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1</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Chum</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YUKON TRANSBOUNDARY</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PORCUPINE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PORCUPINE</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Data Deficient</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STIKINE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LOWER STIKINE</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TAKU COHO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Coho</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rPr/>
              <a:t>OUTLOOKS – YUKON TRANSBOUNDARY</a:t>
            </a:r>
          </a:p>
        </p:txBody>
      </p:sp>
      <p:graphicFrame>
        <p:nvGraphicFramePr>
          <p:cNvPr id="3" name=""/>
          <p:cNvGraphicFramePr>
            <a:graphicFrameLocks noGrp="true"/>
          </p:cNvGraphicFramePr>
          <p:nvPr/>
        </p:nvGraphicFramePr>
        <p:xfrm rot="0">
          <a:off x="457200" y="1444752"/>
          <a:ext cx="3840480" cy="4700016"/>
        </p:xfrm>
        <a:graphic>
          <a:graphicData uri="http://schemas.openxmlformats.org/drawingml/2006/table">
            <a:tbl>
              <a:tblPr/>
              <a:tblGrid>
                <a:gridCol w="960120"/>
                <a:gridCol w="960120"/>
                <a:gridCol w="960120"/>
                <a:gridCol w="960120"/>
              </a:tblGrid>
              <a:tr h="228600">
                <a:tc>
                  <a:txBody>
                    <a:bodyPr/>
                    <a:lstStyle/>
                    <a:p>
                      <a:pPr algn="l"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SMU</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Resolution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CU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c>
                  <a:txBody>
                    <a:bodyPr/>
                    <a:lstStyle/>
                    <a:p>
                      <a:pPr algn="ctr" marL="63500" marR="63500">
                        <a:lnSpc>
                          <a:spcPct val="100000"/>
                        </a:lnSpc>
                        <a:spcBef>
                          <a:spcPts val="500"/>
                        </a:spcBef>
                        <a:spcAft>
                          <a:spcPts val="500"/>
                        </a:spcAft>
                        <a:buNone/>
                      </a:pPr>
                      <a:r>
                        <a:rPr cap="none" sz="1400" i="0" b="1" u="none" strike="noStrike">
                          <a:solidFill>
                            <a:srgbClr val="FFFFFF">
                              <a:alpha val="100000"/>
                            </a:srgbClr>
                          </a:solidFill>
                          <a:latin typeface="Arial"/>
                          <a:cs typeface="Arial"/>
                          <a:ea typeface="Arial"/>
                          <a:sym typeface="Arial"/>
                        </a:rPr>
                        <a:t>Outlook</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25400">
                      <a:solidFill>
                        <a:srgbClr val="3B4A5A">
                          <a:alpha val="100000"/>
                        </a:srgbClr>
                      </a:solidFill>
                      <a:prstDash val="solid"/>
                    </a:lnT>
                    <a:lnB algn="ctr" cmpd="sng" cap="flat" w="25400">
                      <a:solidFill>
                        <a:srgbClr val="3B4A5A">
                          <a:alpha val="100000"/>
                        </a:srgbClr>
                      </a:solidFill>
                      <a:prstDash val="solid"/>
                    </a:lnB>
                    <a:solidFill>
                      <a:srgbClr val="3B4A5A">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ALSEK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SMU</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0">
                      <a:no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STIKINE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CHRISTINA</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STIKINE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CHUTINE</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2</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12700">
                      <a:solidFill>
                        <a:srgbClr val="FFFFFF">
                          <a:alpha val="100000"/>
                        </a:srgbClr>
                      </a:solidFill>
                      <a:prstDash val="solid"/>
                    </a:lnB>
                    <a:solidFill>
                      <a:srgbClr val="E6ECF3">
                        <a:alpha val="100000"/>
                      </a:srgbClr>
                    </a:solidFill>
                  </a:tcPr>
                </a:tc>
              </a:tr>
              <a:tr h="228600">
                <a:tc>
                  <a:txBody>
                    <a:bodyPr/>
                    <a:lstStyle/>
                    <a:p>
                      <a:pPr algn="l"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STIKINE SOCKEYE SALMON</a:t>
                      </a:r>
                    </a:p>
                  </a:txBody>
                  <a:tcPr anchor="ctr" marB="63500" marT="63500" marR="0" marL="0">
                    <a:lnL algn="ctr" cmpd="sng" cap="flat" w="25400">
                      <a:solidFill>
                        <a:srgbClr val="3B4A5A">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A9B1B7">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CU (singular)</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TAHLTAN</a:t>
                      </a:r>
                    </a:p>
                  </a:txBody>
                  <a:tcPr anchor="ctr" marB="63500" marT="63500" marR="0" marL="0">
                    <a:lnL algn="ctr" cmpd="sng" cap="flat" w="12700">
                      <a:solidFill>
                        <a:srgbClr val="FFFFFF">
                          <a:alpha val="100000"/>
                        </a:srgbClr>
                      </a:solidFill>
                      <a:prstDash val="solid"/>
                    </a:lnL>
                    <a:lnR algn="ctr" cmpd="sng" cap="flat" w="12700">
                      <a:solidFill>
                        <a:srgbClr val="FFFFFF">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c>
                  <a:txBody>
                    <a:bodyPr/>
                    <a:lstStyle/>
                    <a:p>
                      <a:pPr algn="ctr" marL="63500" marR="63500">
                        <a:lnSpc>
                          <a:spcPct val="100000"/>
                        </a:lnSpc>
                        <a:spcBef>
                          <a:spcPts val="500"/>
                        </a:spcBef>
                        <a:spcAft>
                          <a:spcPts val="500"/>
                        </a:spcAft>
                        <a:buNone/>
                      </a:pPr>
                      <a:r>
                        <a:rPr cap="none" sz="1400" i="0" b="0" u="none" strike="noStrike">
                          <a:solidFill>
                            <a:srgbClr val="000000">
                              <a:alpha val="100000"/>
                            </a:srgbClr>
                          </a:solidFill>
                          <a:latin typeface="Arial"/>
                          <a:cs typeface="Arial"/>
                          <a:ea typeface="Arial"/>
                          <a:sym typeface="Arial"/>
                        </a:rPr>
                        <a:t>3</a:t>
                      </a:r>
                    </a:p>
                  </a:txBody>
                  <a:tcPr anchor="ctr" marB="63500" marT="63500" marR="0" marL="0">
                    <a:lnL algn="ctr" cmpd="sng" cap="flat" w="12700">
                      <a:solidFill>
                        <a:srgbClr val="FFFFFF">
                          <a:alpha val="100000"/>
                        </a:srgbClr>
                      </a:solidFill>
                      <a:prstDash val="solid"/>
                    </a:lnL>
                    <a:lnR algn="ctr" cmpd="sng" cap="flat" w="25400">
                      <a:solidFill>
                        <a:srgbClr val="3B4A5A">
                          <a:alpha val="100000"/>
                        </a:srgbClr>
                      </a:solidFill>
                      <a:prstDash val="solid"/>
                    </a:lnR>
                    <a:lnT algn="ctr" cmpd="sng" cap="flat" w="12700">
                      <a:solidFill>
                        <a:srgbClr val="FFFFFF">
                          <a:alpha val="100000"/>
                        </a:srgbClr>
                      </a:solidFill>
                      <a:prstDash val="solid"/>
                    </a:lnT>
                    <a:lnB algn="ctr" cmpd="sng" cap="flat" w="25400">
                      <a:solidFill>
                        <a:srgbClr val="3B4A5A">
                          <a:alpha val="100000"/>
                        </a:srgbClr>
                      </a:solidFill>
                      <a:prstDash val="solid"/>
                    </a:lnB>
                    <a:solidFill>
                      <a:srgbClr val="E6ECF3">
                        <a:alpha val="100000"/>
                      </a:srgbClr>
                    </a:solidFill>
                  </a:tcPr>
                </a:tc>
              </a:tr>
            </a:tbl>
          </a:graphicData>
        </a:graphic>
      </p:graphicFrame>
      <p:sp>
        <p:nvSpPr>
          <p:cNvPr id="4" name=""/>
          <p:cNvSpPr>
            <a:spLocks noGrp="1"/>
          </p:cNvSpPr>
          <p:nvPr>
            <p:ph/>
          </p:nvPr>
        </p:nvSpPr>
        <p:spPr>
          <a:xfrm>
            <a:off x="457200" y="1078992"/>
            <a:ext cx="3840480" cy="365760"/>
          </a:xfrm>
        </p:spPr>
        <p:txBody>
          <a:bodyPr/>
          <a:lstStyle/>
          <a:p>
            <a:pPr algn="l" marL="0" marR="0">
              <a:lnSpc>
                <a:spcPct val="100000"/>
              </a:lnSpc>
              <a:spcBef>
                <a:spcPts val="0"/>
              </a:spcBef>
              <a:spcAft>
                <a:spcPts val="0"/>
              </a:spcAft>
              <a:buNone/>
            </a:pPr>
            <a:r>
              <a:rPr cap="none" sz="2000" i="0" b="1" u="none" strike="noStrike">
                <a:solidFill>
                  <a:srgbClr val="000000">
                    <a:alpha val="100000"/>
                  </a:srgbClr>
                </a:solidFill>
                <a:latin typeface="Segoe UI Semibold"/>
                <a:cs typeface="Segoe UI Semibold"/>
                <a:ea typeface="Segoe UI Semibold"/>
                <a:sym typeface="Segoe UI Semibold"/>
              </a:rPr>
              <a:t>Sockeye Lake Type</a:t>
            </a:r>
          </a:p>
        </p:txBody>
      </p:sp>
      <p:pic>
        <p:nvPicPr>
          <p:cNvPr id="5" name="" descr=""/>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2">
            <a:extLst>
              <a:ext uri="{FF2B5EF4-FFF2-40B4-BE49-F238E27FC236}">
                <a16:creationId xmlns:a16="http://schemas.microsoft.com/office/drawing/2014/main" id="{7366957F-D1BA-872F-BB77-C8C38A3358C2}"/>
              </a:ext>
            </a:extLst>
          </p:cNvPr>
          <p:cNvSpPr/>
          <p:nvPr/>
        </p:nvSpPr>
        <p:spPr>
          <a:xfrm rot="5400000">
            <a:off x="2185370" y="772498"/>
            <a:ext cx="19284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p:cNvSpPr>
            <a:spLocks noGrp="1"/>
          </p:cNvSpPr>
          <p:nvPr>
            <p:ph type="sldNum" sz="quarter" idx="12"/>
          </p:nvPr>
        </p:nvSpPr>
        <p:spPr/>
        <p:txBody>
          <a:bodyPr/>
          <a:lstStyle/>
          <a:p>
            <a:pPr algn="l"/>
            <a:fld id="{78075564-AF6E-40FC-905A-F6C5E8D29614}" type="slidenum">
              <a:rPr lang="en-US" altLang="en-US" smtClean="0"/>
              <a:pPr algn="l"/>
              <a:t>4</a:t>
            </a:fld>
            <a:endParaRPr lang="en-US" altLang="en-US"/>
          </a:p>
        </p:txBody>
      </p:sp>
      <p:sp>
        <p:nvSpPr>
          <p:cNvPr id="4" name="Content Placeholder 13">
            <a:extLst>
              <a:ext uri="{FF2B5EF4-FFF2-40B4-BE49-F238E27FC236}">
                <a16:creationId xmlns:a16="http://schemas.microsoft.com/office/drawing/2014/main" id="{4D7BD986-9C67-D7F3-B803-0D664481D11D}"/>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Title 1">
            <a:extLst>
              <a:ext uri="{FF2B5EF4-FFF2-40B4-BE49-F238E27FC236}">
                <a16:creationId xmlns:a16="http://schemas.microsoft.com/office/drawing/2014/main" id="{46280DD7-34EA-21F1-EBD4-1705CA4FF26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6" name="Content Placeholder 13">
            <a:extLst>
              <a:ext uri="{FF2B5EF4-FFF2-40B4-BE49-F238E27FC236}">
                <a16:creationId xmlns:a16="http://schemas.microsoft.com/office/drawing/2014/main" id="{EB38FBB3-690C-1315-763A-5C1D4868545B}"/>
              </a:ext>
            </a:extLst>
          </p:cNvPr>
          <p:cNvSpPr txBox="1">
            <a:spLocks/>
          </p:cNvSpPr>
          <p:nvPr/>
        </p:nvSpPr>
        <p:spPr>
          <a:xfrm>
            <a:off x="381000" y="2957870"/>
            <a:ext cx="5715000" cy="1928454"/>
          </a:xfrm>
          <a:prstGeom prst="rect">
            <a:avLst/>
          </a:prstGeom>
        </p:spPr>
        <p:txBody>
          <a:bodyPr anchor="ct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en-US" sz="2000" dirty="0">
                <a:ln w="6350">
                  <a:noFill/>
                </a:ln>
                <a:solidFill>
                  <a:schemeClr val="tx1"/>
                </a:solidFill>
                <a:latin typeface="Segoe UI Semilight" panose="020B0402040204020203" pitchFamily="34" charset="0"/>
                <a:cs typeface="Segoe UI Semilight" panose="020B0402040204020203" pitchFamily="34" charset="0"/>
              </a:rPr>
              <a:t>Stock assessment biologists across the Region</a:t>
            </a:r>
          </a:p>
          <a:p>
            <a:r>
              <a:rPr lang="en-US" sz="2000" dirty="0">
                <a:ln w="6350">
                  <a:noFill/>
                </a:ln>
                <a:solidFill>
                  <a:schemeClr val="tx1"/>
                </a:solidFill>
                <a:latin typeface="Segoe UI Semilight" panose="020B0402040204020203" pitchFamily="34" charset="0"/>
                <a:cs typeface="Segoe UI Semilight" panose="020B0402040204020203" pitchFamily="34" charset="0"/>
              </a:rPr>
              <a:t>Collaborative programs with First Nations</a:t>
            </a:r>
          </a:p>
          <a:p>
            <a:r>
              <a:rPr lang="en-US" sz="2000" dirty="0">
                <a:ln w="6350">
                  <a:noFill/>
                </a:ln>
                <a:solidFill>
                  <a:schemeClr val="tx1"/>
                </a:solidFill>
                <a:latin typeface="Segoe UI Semilight" panose="020B0402040204020203" pitchFamily="34" charset="0"/>
                <a:cs typeface="Segoe UI Semilight" panose="020B0402040204020203" pitchFamily="34" charset="0"/>
              </a:rPr>
              <a:t>Other stakeholders and stewardship groups</a:t>
            </a:r>
          </a:p>
        </p:txBody>
      </p:sp>
    </p:spTree>
    <p:extLst>
      <p:ext uri="{BB962C8B-B14F-4D97-AF65-F5344CB8AC3E}">
        <p14:creationId xmlns:p14="http://schemas.microsoft.com/office/powerpoint/2010/main" val="40293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323DF-4839-49C7-4553-00A5CA978AC1}"/>
            </a:ext>
          </a:extLst>
        </p:cNvPr>
        <p:cNvGrpSpPr/>
        <p:nvPr/>
      </p:nvGrpSpPr>
      <p:grpSpPr>
        <a:xfrm>
          <a:off x="0" y="0"/>
          <a:ext cx="0" cy="0"/>
          <a:chOff x="0" y="0"/>
          <a:chExt cx="0" cy="0"/>
        </a:xfrm>
      </p:grpSpPr>
      <p:sp>
        <p:nvSpPr>
          <p:cNvPr id="2" name="Rectangle: Top Corners Rounded 2">
            <a:extLst>
              <a:ext uri="{FF2B5EF4-FFF2-40B4-BE49-F238E27FC236}">
                <a16:creationId xmlns:a16="http://schemas.microsoft.com/office/drawing/2014/main" id="{0EFAB575-23C2-DB68-E06E-8A61748C4923}"/>
              </a:ext>
            </a:extLst>
          </p:cNvPr>
          <p:cNvSpPr/>
          <p:nvPr/>
        </p:nvSpPr>
        <p:spPr>
          <a:xfrm rot="5400000">
            <a:off x="1847233" y="1110635"/>
            <a:ext cx="2604728"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83DB21D9-01A9-6AC1-EC23-324AC229F380}"/>
              </a:ext>
            </a:extLst>
          </p:cNvPr>
          <p:cNvSpPr>
            <a:spLocks noGrp="1"/>
          </p:cNvSpPr>
          <p:nvPr>
            <p:ph type="sldNum" sz="quarter" idx="12"/>
          </p:nvPr>
        </p:nvSpPr>
        <p:spPr/>
        <p:txBody>
          <a:bodyPr/>
          <a:lstStyle/>
          <a:p>
            <a:pPr algn="l"/>
            <a:fld id="{78075564-AF6E-40FC-905A-F6C5E8D29614}" type="slidenum">
              <a:rPr lang="en-US" altLang="en-US" smtClean="0"/>
              <a:pPr algn="l"/>
              <a:t>5</a:t>
            </a:fld>
            <a:endParaRPr lang="en-US" altLang="en-US"/>
          </a:p>
        </p:txBody>
      </p:sp>
      <p:sp>
        <p:nvSpPr>
          <p:cNvPr id="4" name="Content Placeholder 13">
            <a:extLst>
              <a:ext uri="{FF2B5EF4-FFF2-40B4-BE49-F238E27FC236}">
                <a16:creationId xmlns:a16="http://schemas.microsoft.com/office/drawing/2014/main" id="{7BA8986E-9201-1891-DBDB-B9E0A5202B1A}"/>
              </a:ext>
            </a:extLst>
          </p:cNvPr>
          <p:cNvSpPr txBox="1">
            <a:spLocks/>
          </p:cNvSpPr>
          <p:nvPr/>
        </p:nvSpPr>
        <p:spPr>
          <a:xfrm>
            <a:off x="419100" y="2957870"/>
            <a:ext cx="6032500" cy="2604729"/>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t>By default, SMU scale</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Apply the Precautionary Approach</a:t>
            </a:r>
          </a:p>
          <a:p>
            <a:pPr marL="342900" indent="-342900">
              <a:buFont typeface="Arial" panose="020B0604020202020204" pitchFamily="34" charset="0"/>
              <a:buChar char="•"/>
            </a:pPr>
            <a:r>
              <a:rPr lang="en-US" sz="2000"/>
              <a:t>If CU-level data available:</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Use CU scale, apply Wild Salmon Policy benchmarks</a:t>
            </a:r>
          </a:p>
          <a:p>
            <a:pPr marL="342900" indent="-342900">
              <a:buFont typeface="Arial" panose="020B0604020202020204" pitchFamily="34" charset="0"/>
              <a:buChar char="•"/>
            </a:pPr>
            <a:r>
              <a:rPr lang="en-US" sz="2000"/>
              <a:t>For data-limited stocks: </a:t>
            </a:r>
          </a:p>
          <a:p>
            <a:pPr lvl="1"/>
            <a:r>
              <a:rPr lang="en-US" sz="1600">
                <a:solidFill>
                  <a:schemeClr val="tx1">
                    <a:lumMod val="75000"/>
                    <a:lumOff val="25000"/>
                  </a:schemeClr>
                </a:solidFill>
                <a:latin typeface="Segoe UI Semilight" panose="020B0402040204020203" pitchFamily="34" charset="0"/>
                <a:cs typeface="Segoe UI Semilight" panose="020B0402040204020203" pitchFamily="34" charset="0"/>
              </a:rPr>
              <a:t>Use SMU scale, rely on expert judgment</a:t>
            </a:r>
          </a:p>
        </p:txBody>
      </p:sp>
      <p:sp>
        <p:nvSpPr>
          <p:cNvPr id="5" name="Content Placeholder 13">
            <a:extLst>
              <a:ext uri="{FF2B5EF4-FFF2-40B4-BE49-F238E27FC236}">
                <a16:creationId xmlns:a16="http://schemas.microsoft.com/office/drawing/2014/main" id="{1206A88F-9586-4C85-F3EC-26D3930D620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Title 1">
            <a:extLst>
              <a:ext uri="{FF2B5EF4-FFF2-40B4-BE49-F238E27FC236}">
                <a16:creationId xmlns:a16="http://schemas.microsoft.com/office/drawing/2014/main" id="{1A70469C-F538-6908-C32D-816AB655B988}"/>
              </a:ext>
            </a:extLst>
          </p:cNvPr>
          <p:cNvSpPr txBox="1">
            <a:spLocks/>
          </p:cNvSpPr>
          <p:nvPr/>
        </p:nvSpPr>
        <p:spPr>
          <a:xfrm>
            <a:off x="419100" y="2372396"/>
            <a:ext cx="54483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How Outlooks Are Defined</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91715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6</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695331" y="1876423"/>
            <a:ext cx="7252298"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panose="020B0702040204020203" pitchFamily="34" charset="0"/>
                <a:cs typeface="Segoe UI Semibold" panose="020B0702040204020203" pitchFamily="34" charset="0"/>
              </a:rPr>
              <a:t>What is an SMU?</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A group of one or more Conservation Units (CUs) managed together</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Harvest rules usually apply to the aggregate</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Why use SMUs?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Practical grouping of CUs for harvest planning and reporting</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Basis for Integrated Fisheries Management Plans (IFMPs)</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Important Notes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CU-level diversity still considered</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Precautionary Approach often applied within SMUs</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609606" y="1015874"/>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114480" y="178756"/>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6" name="Picture 6">
            <a:extLst>
              <a:ext uri="{FF2B5EF4-FFF2-40B4-BE49-F238E27FC236}">
                <a16:creationId xmlns:a16="http://schemas.microsoft.com/office/drawing/2014/main" id="{90777B15-4B97-29BD-6355-BF59734D00E8}"/>
              </a:ext>
            </a:extLst>
          </p:cNvPr>
          <p:cNvPicPr>
            <a:picLocks noChangeAspect="1"/>
          </p:cNvPicPr>
          <p:nvPr/>
        </p:nvPicPr>
        <p:blipFill>
          <a:blip r:embed="rId3"/>
          <a:stretch>
            <a:fillRect/>
          </a:stretch>
        </p:blipFill>
        <p:spPr>
          <a:xfrm>
            <a:off x="8243526" y="1015874"/>
            <a:ext cx="3508615" cy="4822951"/>
          </a:xfrm>
          <a:prstGeom prst="rect">
            <a:avLst/>
          </a:prstGeom>
        </p:spPr>
      </p:pic>
      <p:sp>
        <p:nvSpPr>
          <p:cNvPr id="7" name="TextBox 5">
            <a:extLst>
              <a:ext uri="{FF2B5EF4-FFF2-40B4-BE49-F238E27FC236}">
                <a16:creationId xmlns:a16="http://schemas.microsoft.com/office/drawing/2014/main" id="{F99F8A24-3609-9A4B-A0E8-8F4DD0F56BA2}"/>
              </a:ext>
            </a:extLst>
          </p:cNvPr>
          <p:cNvSpPr txBox="1"/>
          <p:nvPr/>
        </p:nvSpPr>
        <p:spPr>
          <a:xfrm>
            <a:off x="8234001" y="5499486"/>
            <a:ext cx="2423185" cy="307777"/>
          </a:xfrm>
          <a:prstGeom prst="rect">
            <a:avLst/>
          </a:prstGeom>
          <a:noFill/>
        </p:spPr>
        <p:txBody>
          <a:bodyPr wrap="square" lIns="91440" tIns="45720" rIns="91440" bIns="45720" rtlCol="0" anchor="t">
            <a:spAutoFit/>
          </a:bodyPr>
          <a:lstStyle/>
          <a:p>
            <a:r>
              <a:rPr lang="en-US" sz="1400" b="1" dirty="0">
                <a:latin typeface="Segoe UI Semibold"/>
                <a:ea typeface="ヒラギノ角ゴ Pro W3"/>
                <a:cs typeface="Segoe UI Semibold"/>
              </a:rPr>
              <a:t>SMUs for [sp.] salmon</a:t>
            </a:r>
          </a:p>
        </p:txBody>
      </p:sp>
    </p:spTree>
    <p:extLst>
      <p:ext uri="{BB962C8B-B14F-4D97-AF65-F5344CB8AC3E}">
        <p14:creationId xmlns:p14="http://schemas.microsoft.com/office/powerpoint/2010/main" val="227045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271C-A17E-D37B-F534-20C6F32828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E25F8E-E69F-9F94-2752-0D6E5EA7D4B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7</a:t>
            </a:fld>
            <a:endParaRPr lang="en-US" altLang="en-US"/>
          </a:p>
        </p:txBody>
      </p:sp>
      <p:sp>
        <p:nvSpPr>
          <p:cNvPr id="3" name="Content Placeholder 13">
            <a:extLst>
              <a:ext uri="{FF2B5EF4-FFF2-40B4-BE49-F238E27FC236}">
                <a16:creationId xmlns:a16="http://schemas.microsoft.com/office/drawing/2014/main" id="{1A59F964-FED8-295C-85CD-BA175BD8894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4" name="Title 1">
            <a:extLst>
              <a:ext uri="{FF2B5EF4-FFF2-40B4-BE49-F238E27FC236}">
                <a16:creationId xmlns:a16="http://schemas.microsoft.com/office/drawing/2014/main" id="{CC76D9DA-BD55-157B-FE44-B6D4B1EC81C5}"/>
              </a:ext>
            </a:extLst>
          </p:cNvPr>
          <p:cNvSpPr txBox="1">
            <a:spLocks/>
          </p:cNvSpPr>
          <p:nvPr/>
        </p:nvSpPr>
        <p:spPr>
          <a:xfrm>
            <a:off x="609606" y="1015874"/>
            <a:ext cx="7505694"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2">
            <a:extLst>
              <a:ext uri="{FF2B5EF4-FFF2-40B4-BE49-F238E27FC236}">
                <a16:creationId xmlns:a16="http://schemas.microsoft.com/office/drawing/2014/main" id="{F851C0C0-B26A-416D-F54E-E455CA72AD99}"/>
              </a:ext>
            </a:extLst>
          </p:cNvPr>
          <p:cNvSpPr txBox="1">
            <a:spLocks/>
          </p:cNvSpPr>
          <p:nvPr/>
        </p:nvSpPr>
        <p:spPr>
          <a:xfrm>
            <a:off x="723906" y="1914523"/>
            <a:ext cx="7671934"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panose="020B0702040204020203" pitchFamily="34" charset="0"/>
                <a:cs typeface="Segoe UI Semibold" panose="020B0702040204020203" pitchFamily="34" charset="0"/>
              </a:rPr>
              <a:t>Purpose of forecasts and outlooks</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Inform harvest managers about expected stock abundance</a:t>
            </a:r>
          </a:p>
          <a:p>
            <a:pPr>
              <a:spcAft>
                <a:spcPts val="1000"/>
              </a:spcAft>
            </a:pPr>
            <a:r>
              <a:rPr lang="en-US" sz="1800">
                <a:latin typeface="Segoe UI Semilight" panose="020B0402040204020203" pitchFamily="34" charset="0"/>
                <a:cs typeface="Segoe UI Semilight" panose="020B0402040204020203" pitchFamily="34" charset="0"/>
              </a:rPr>
              <a:t>Support adjustments to harvest plans</a:t>
            </a:r>
          </a:p>
          <a:p>
            <a:pPr marL="0" indent="0">
              <a:buNone/>
            </a:pPr>
            <a:r>
              <a:rPr lang="en-US" sz="2000" b="1">
                <a:latin typeface="Segoe UI Semibold" panose="020B0702040204020203" pitchFamily="34" charset="0"/>
                <a:cs typeface="Segoe UI Semibold" panose="020B0702040204020203" pitchFamily="34" charset="0"/>
              </a:rPr>
              <a:t>References points and targets</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Biological benchmarks or limit reference points included when available</a:t>
            </a:r>
          </a:p>
          <a:p>
            <a:pPr>
              <a:spcAft>
                <a:spcPts val="1000"/>
              </a:spcAft>
            </a:pPr>
            <a:r>
              <a:rPr lang="en-US" sz="1800">
                <a:latin typeface="Segoe UI Semilight" panose="020B0402040204020203" pitchFamily="34" charset="0"/>
                <a:cs typeface="Segoe UI Semilight" panose="020B0402040204020203" pitchFamily="34" charset="0"/>
              </a:rPr>
              <a:t>Management targets noted if in place</a:t>
            </a:r>
          </a:p>
          <a:p>
            <a:pPr marL="0" indent="0">
              <a:buNone/>
            </a:pPr>
            <a:r>
              <a:rPr lang="en-US" sz="2000" b="1">
                <a:latin typeface="Segoe UI Semibold" panose="020B0702040204020203" pitchFamily="34" charset="0"/>
                <a:cs typeface="Segoe UI Semibold" panose="020B0702040204020203" pitchFamily="34" charset="0"/>
              </a:rPr>
              <a:t>Current gap</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Many stocks lack defined references</a:t>
            </a:r>
          </a:p>
          <a:p>
            <a:r>
              <a:rPr lang="en-US" sz="1800">
                <a:latin typeface="Segoe UI Semilight" panose="020B0402040204020203" pitchFamily="34" charset="0"/>
                <a:cs typeface="Segoe UI Semilight" panose="020B0402040204020203" pitchFamily="34" charset="0"/>
              </a:rPr>
              <a:t>Work is ongoing to develop methods and analyses</a:t>
            </a:r>
          </a:p>
        </p:txBody>
      </p:sp>
    </p:spTree>
    <p:extLst>
      <p:ext uri="{BB962C8B-B14F-4D97-AF65-F5344CB8AC3E}">
        <p14:creationId xmlns:p14="http://schemas.microsoft.com/office/powerpoint/2010/main" val="47240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8FB6-CF75-C519-A90D-2A6C5B474263}"/>
            </a:ext>
          </a:extLst>
        </p:cNvPr>
        <p:cNvGrpSpPr/>
        <p:nvPr/>
      </p:nvGrpSpPr>
      <p:grpSpPr>
        <a:xfrm>
          <a:off x="0" y="0"/>
          <a:ext cx="0" cy="0"/>
          <a:chOff x="0" y="0"/>
          <a:chExt cx="0" cy="0"/>
        </a:xfrm>
      </p:grpSpPr>
      <p:sp>
        <p:nvSpPr>
          <p:cNvPr id="2" name="Rectangle: Top Corners Rounded 6">
            <a:extLst>
              <a:ext uri="{FF2B5EF4-FFF2-40B4-BE49-F238E27FC236}">
                <a16:creationId xmlns:a16="http://schemas.microsoft.com/office/drawing/2014/main" id="{6518AE76-4483-3CC4-D29C-34B35011965C}"/>
              </a:ext>
            </a:extLst>
          </p:cNvPr>
          <p:cNvSpPr/>
          <p:nvPr/>
        </p:nvSpPr>
        <p:spPr>
          <a:xfrm rot="16200000">
            <a:off x="7524676" y="929642"/>
            <a:ext cx="3953027" cy="5381627"/>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id="{8E6F9A2F-FF03-6442-6756-977EBBF2BDA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8</a:t>
            </a:fld>
            <a:endParaRPr lang="en-US" altLang="en-US"/>
          </a:p>
        </p:txBody>
      </p:sp>
      <p:sp>
        <p:nvSpPr>
          <p:cNvPr id="4" name="Content Placeholder 13">
            <a:extLst>
              <a:ext uri="{FF2B5EF4-FFF2-40B4-BE49-F238E27FC236}">
                <a16:creationId xmlns:a16="http://schemas.microsoft.com/office/drawing/2014/main" id="{50E09253-C9C1-3375-E6D0-02FE950876BA}"/>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Content Placeholder 2">
            <a:extLst>
              <a:ext uri="{FF2B5EF4-FFF2-40B4-BE49-F238E27FC236}">
                <a16:creationId xmlns:a16="http://schemas.microsoft.com/office/drawing/2014/main" id="{12312D24-A944-B8E2-604B-520F690EA2D0}"/>
              </a:ext>
            </a:extLst>
          </p:cNvPr>
          <p:cNvSpPr txBox="1">
            <a:spLocks/>
          </p:cNvSpPr>
          <p:nvPr/>
        </p:nvSpPr>
        <p:spPr>
          <a:xfrm>
            <a:off x="7248667" y="1649585"/>
            <a:ext cx="4943333" cy="3799136"/>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a:latin typeface="Segoe UI Semibold" panose="020B0702040204020203" pitchFamily="34" charset="0"/>
                <a:cs typeface="Segoe UI Semibold" panose="020B0702040204020203" pitchFamily="34" charset="0"/>
              </a:rPr>
              <a:t>CU-level assessment under WSP</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CUs are assessed against biological benchmarks</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Benchmarks indicate significant changes in production status</a:t>
            </a:r>
            <a:endParaRPr lang="en-US" sz="1600">
              <a:latin typeface="Segoe UI Semilight" panose="020B0402040204020203" pitchFamily="34" charset="0"/>
              <a:cs typeface="Segoe UI Semilight" panose="020B0402040204020203" pitchFamily="34" charset="0"/>
            </a:endParaRPr>
          </a:p>
          <a:p>
            <a:pPr marL="457200" lvl="1" indent="0">
              <a:buNone/>
            </a:pPr>
            <a:endParaRPr lang="en-US" sz="1600">
              <a:latin typeface="Segoe UI Semilight" panose="020B0402040204020203" pitchFamily="34" charset="0"/>
              <a:cs typeface="Segoe UI Semilight" panose="020B0402040204020203" pitchFamily="34" charset="0"/>
            </a:endParaRPr>
          </a:p>
          <a:p>
            <a:pPr marL="0" indent="0">
              <a:buNone/>
            </a:pPr>
            <a:r>
              <a:rPr lang="en-US" sz="2000">
                <a:latin typeface="Segoe UI Semibold" panose="020B0702040204020203" pitchFamily="34" charset="0"/>
                <a:cs typeface="Segoe UI Semibold" panose="020B0702040204020203" pitchFamily="34" charset="0"/>
              </a:rPr>
              <a:t>Zones and management response</a:t>
            </a:r>
          </a:p>
          <a:p>
            <a:r>
              <a:rPr lang="en-US" sz="1800" b="1">
                <a:solidFill>
                  <a:srgbClr val="FF000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rPr>
              <a:t>Red</a:t>
            </a:r>
            <a:r>
              <a:rPr lang="en-US" sz="1800">
                <a:latin typeface="Segoe UI Semilight" panose="020B0402040204020203" pitchFamily="34" charset="0"/>
                <a:cs typeface="Segoe UI Semilight" panose="020B0402040204020203" pitchFamily="34" charset="0"/>
              </a:rPr>
              <a:t>: Low abundance ➔ </a:t>
            </a:r>
            <a:r>
              <a:rPr lang="en-US" sz="1800">
                <a:latin typeface="Segoe UI Semilight" panose="020B0402040204020203" pitchFamily="34" charset="0"/>
                <a:cs typeface="Segoe UI Semilight" panose="020B0402040204020203" pitchFamily="34" charset="0"/>
                <a:sym typeface="Wingdings" panose="05000000000000000000" pitchFamily="2" charset="2"/>
              </a:rPr>
              <a:t>high intervention</a:t>
            </a:r>
          </a:p>
          <a:p>
            <a:r>
              <a:rPr lang="en-US" sz="1800" b="1">
                <a:solidFill>
                  <a:srgbClr val="E29A26"/>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Amber</a:t>
            </a:r>
            <a:r>
              <a:rPr lang="en-US" sz="1800">
                <a:latin typeface="Segoe UI Semilight" panose="020B0402040204020203" pitchFamily="34" charset="0"/>
                <a:cs typeface="Segoe UI Semilight" panose="020B0402040204020203" pitchFamily="34" charset="0"/>
                <a:sym typeface="Wingdings" panose="05000000000000000000" pitchFamily="2" charset="2"/>
              </a:rPr>
              <a:t>: Moderate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caution</a:t>
            </a:r>
          </a:p>
          <a:p>
            <a:r>
              <a:rPr lang="en-US" sz="1800" b="1">
                <a:solidFill>
                  <a:srgbClr val="00B05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Green</a:t>
            </a:r>
            <a:r>
              <a:rPr lang="en-US" sz="1800">
                <a:latin typeface="Segoe UI Semilight" panose="020B0402040204020203" pitchFamily="34" charset="0"/>
                <a:cs typeface="Segoe UI Semilight" panose="020B0402040204020203" pitchFamily="34" charset="0"/>
                <a:sym typeface="Wingdings" panose="05000000000000000000" pitchFamily="2" charset="2"/>
              </a:rPr>
              <a:t>: High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low intervention</a:t>
            </a:r>
            <a:endParaRPr lang="en-US" sz="1800">
              <a:latin typeface="Segoe UI Semilight" panose="020B0402040204020203" pitchFamily="34" charset="0"/>
              <a:cs typeface="Segoe UI Semilight" panose="020B0402040204020203" pitchFamily="34" charset="0"/>
            </a:endParaRPr>
          </a:p>
        </p:txBody>
      </p:sp>
      <p:sp>
        <p:nvSpPr>
          <p:cNvPr id="6" name="TextBox 8">
            <a:extLst>
              <a:ext uri="{FF2B5EF4-FFF2-40B4-BE49-F238E27FC236}">
                <a16:creationId xmlns:a16="http://schemas.microsoft.com/office/drawing/2014/main" id="{98A36160-8E69-2363-4E93-F8B59AAC6D04}"/>
              </a:ext>
            </a:extLst>
          </p:cNvPr>
          <p:cNvSpPr txBox="1"/>
          <p:nvPr/>
        </p:nvSpPr>
        <p:spPr>
          <a:xfrm>
            <a:off x="609605" y="5289192"/>
            <a:ext cx="5712272" cy="307777"/>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Benchmarks and zones under the Wild Salmon Policy (DFO, 2005)</a:t>
            </a:r>
          </a:p>
        </p:txBody>
      </p:sp>
      <p:pic>
        <p:nvPicPr>
          <p:cNvPr id="7" name="Picture 46" descr="A diagram of a fish&#10;&#10;AI-generated content may be incorrect.">
            <a:extLst>
              <a:ext uri="{FF2B5EF4-FFF2-40B4-BE49-F238E27FC236}">
                <a16:creationId xmlns:a16="http://schemas.microsoft.com/office/drawing/2014/main" id="{47A9EFA3-E291-456D-6259-2669B9DED6BC}"/>
              </a:ext>
            </a:extLst>
          </p:cNvPr>
          <p:cNvPicPr>
            <a:picLocks noChangeAspect="1"/>
          </p:cNvPicPr>
          <p:nvPr/>
        </p:nvPicPr>
        <p:blipFill>
          <a:blip r:embed="rId3"/>
          <a:stretch>
            <a:fillRect/>
          </a:stretch>
        </p:blipFill>
        <p:spPr>
          <a:xfrm>
            <a:off x="678897" y="1802309"/>
            <a:ext cx="5712272" cy="3325825"/>
          </a:xfrm>
          <a:prstGeom prst="rect">
            <a:avLst/>
          </a:prstGeom>
        </p:spPr>
      </p:pic>
      <p:sp>
        <p:nvSpPr>
          <p:cNvPr id="8" name="Title 1">
            <a:extLst>
              <a:ext uri="{FF2B5EF4-FFF2-40B4-BE49-F238E27FC236}">
                <a16:creationId xmlns:a16="http://schemas.microsoft.com/office/drawing/2014/main" id="{DACFDC29-19C4-F6EA-CC23-FF8E1881CEB3}"/>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Wild Salmon Policy Benchmarks</a:t>
            </a:r>
          </a:p>
        </p:txBody>
      </p:sp>
    </p:spTree>
    <p:extLst>
      <p:ext uri="{BB962C8B-B14F-4D97-AF65-F5344CB8AC3E}">
        <p14:creationId xmlns:p14="http://schemas.microsoft.com/office/powerpoint/2010/main" val="35250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686A-D0E7-EA43-0F6F-16C1C6FCDD59}"/>
            </a:ext>
          </a:extLst>
        </p:cNvPr>
        <p:cNvGrpSpPr/>
        <p:nvPr/>
      </p:nvGrpSpPr>
      <p:grpSpPr>
        <a:xfrm>
          <a:off x="0" y="0"/>
          <a:ext cx="0" cy="0"/>
          <a:chOff x="0" y="0"/>
          <a:chExt cx="0" cy="0"/>
        </a:xfrm>
      </p:grpSpPr>
      <p:sp>
        <p:nvSpPr>
          <p:cNvPr id="2" name="Rectangle: Top Corners Rounded 6">
            <a:extLst>
              <a:ext uri="{FF2B5EF4-FFF2-40B4-BE49-F238E27FC236}">
                <a16:creationId xmlns:a16="http://schemas.microsoft.com/office/drawing/2014/main" id="{29E777D0-6EC5-CB45-0D29-12A140A4AA5B}"/>
              </a:ext>
            </a:extLst>
          </p:cNvPr>
          <p:cNvSpPr/>
          <p:nvPr/>
        </p:nvSpPr>
        <p:spPr>
          <a:xfrm rot="5400000">
            <a:off x="1170859" y="691850"/>
            <a:ext cx="3282798" cy="5624516"/>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id="{468DBEF1-6414-B135-9433-8ADC6739B4F4}"/>
              </a:ext>
            </a:extLst>
          </p:cNvPr>
          <p:cNvSpPr>
            <a:spLocks noGrp="1"/>
          </p:cNvSpPr>
          <p:nvPr>
            <p:ph type="sldNum" sz="quarter" idx="12"/>
          </p:nvPr>
        </p:nvSpPr>
        <p:spPr/>
        <p:txBody>
          <a:bodyPr/>
          <a:lstStyle/>
          <a:p>
            <a:pPr algn="l"/>
            <a:fld id="{A3C1C3F4-7627-499B-A387-D46B6B71D0BD}" type="slidenum">
              <a:rPr lang="en-US" altLang="en-US" smtClean="0"/>
              <a:pPr algn="l"/>
              <a:t>9</a:t>
            </a:fld>
            <a:endParaRPr lang="en-US" altLang="en-US"/>
          </a:p>
        </p:txBody>
      </p:sp>
      <p:sp>
        <p:nvSpPr>
          <p:cNvPr id="4" name="Content Placeholder 13">
            <a:extLst>
              <a:ext uri="{FF2B5EF4-FFF2-40B4-BE49-F238E27FC236}">
                <a16:creationId xmlns:a16="http://schemas.microsoft.com/office/drawing/2014/main" id="{7B96ED95-71F5-0974-7C81-5B295E88C0E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Content Placeholder 2">
            <a:extLst>
              <a:ext uri="{FF2B5EF4-FFF2-40B4-BE49-F238E27FC236}">
                <a16:creationId xmlns:a16="http://schemas.microsoft.com/office/drawing/2014/main" id="{43DE999D-9836-2309-F0DB-D8D72D72E04A}"/>
              </a:ext>
            </a:extLst>
          </p:cNvPr>
          <p:cNvSpPr txBox="1">
            <a:spLocks/>
          </p:cNvSpPr>
          <p:nvPr/>
        </p:nvSpPr>
        <p:spPr>
          <a:xfrm>
            <a:off x="609606" y="1862707"/>
            <a:ext cx="5190983" cy="341709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a:latin typeface="Segoe UI Semilight" panose="020B0402040204020203" pitchFamily="34" charset="0"/>
              <a:cs typeface="Segoe UI Semilight" panose="020B0402040204020203" pitchFamily="34" charset="0"/>
            </a:endParaRPr>
          </a:p>
        </p:txBody>
      </p:sp>
      <p:sp>
        <p:nvSpPr>
          <p:cNvPr id="6" name="Content Placeholder 2">
            <a:extLst>
              <a:ext uri="{FF2B5EF4-FFF2-40B4-BE49-F238E27FC236}">
                <a16:creationId xmlns:a16="http://schemas.microsoft.com/office/drawing/2014/main" id="{394AB712-7588-0B59-B5DB-12E419B26300}"/>
              </a:ext>
            </a:extLst>
          </p:cNvPr>
          <p:cNvSpPr txBox="1">
            <a:spLocks/>
          </p:cNvSpPr>
          <p:nvPr/>
        </p:nvSpPr>
        <p:spPr>
          <a:xfrm>
            <a:off x="609605" y="1862707"/>
            <a:ext cx="4448170" cy="3266880"/>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000"/>
              </a:spcAft>
              <a:buNone/>
            </a:pPr>
            <a:r>
              <a:rPr lang="en-US" sz="2000">
                <a:latin typeface="Segoe UI Semibold" panose="020B0702040204020203" pitchFamily="34" charset="0"/>
                <a:cs typeface="Segoe UI Semibold" panose="020B0702040204020203" pitchFamily="34" charset="0"/>
              </a:rPr>
              <a:t>For SMUs: harvest decisions use reference points</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Limit Reference Point (LRP) = critical harvest threshold</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Below LRP ➔ major stock and ecosystem risk</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Methods for defining LRPs vary by data availability</a:t>
            </a:r>
          </a:p>
        </p:txBody>
      </p:sp>
      <p:pic>
        <p:nvPicPr>
          <p:cNvPr id="7" name="Picture 7" descr="A diagram of a reference point&#10;&#10;AI-generated content may be incorrect.">
            <a:extLst>
              <a:ext uri="{FF2B5EF4-FFF2-40B4-BE49-F238E27FC236}">
                <a16:creationId xmlns:a16="http://schemas.microsoft.com/office/drawing/2014/main" id="{B40019B5-C5F3-91E9-F6D3-0EA3CEE3207A}"/>
              </a:ext>
            </a:extLst>
          </p:cNvPr>
          <p:cNvPicPr>
            <a:picLocks noChangeAspect="1"/>
          </p:cNvPicPr>
          <p:nvPr/>
        </p:nvPicPr>
        <p:blipFill>
          <a:blip r:embed="rId3"/>
          <a:stretch>
            <a:fillRect/>
          </a:stretch>
        </p:blipFill>
        <p:spPr>
          <a:xfrm>
            <a:off x="6019801" y="1577710"/>
            <a:ext cx="5876919" cy="3987086"/>
          </a:xfrm>
          <a:prstGeom prst="rect">
            <a:avLst/>
          </a:prstGeom>
        </p:spPr>
      </p:pic>
      <p:sp>
        <p:nvSpPr>
          <p:cNvPr id="8" name="TextBox 8">
            <a:extLst>
              <a:ext uri="{FF2B5EF4-FFF2-40B4-BE49-F238E27FC236}">
                <a16:creationId xmlns:a16="http://schemas.microsoft.com/office/drawing/2014/main" id="{BFD0EEE0-7FBC-BE9A-553C-852C026B9CE2}"/>
              </a:ext>
            </a:extLst>
          </p:cNvPr>
          <p:cNvSpPr txBox="1"/>
          <p:nvPr/>
        </p:nvSpPr>
        <p:spPr>
          <a:xfrm>
            <a:off x="7991475" y="5564796"/>
            <a:ext cx="2615537" cy="307777"/>
          </a:xfrm>
          <a:prstGeom prst="rect">
            <a:avLst/>
          </a:prstGeom>
          <a:noFill/>
        </p:spPr>
        <p:txBody>
          <a:bodyPr wrap="square" rtlCol="0">
            <a:spAutoFit/>
          </a:bodyPr>
          <a:lstStyle/>
          <a:p>
            <a:r>
              <a:rPr lang="en-US" sz="1400">
                <a:solidFill>
                  <a:schemeClr val="tx1">
                    <a:lumMod val="85000"/>
                    <a:lumOff val="15000"/>
                  </a:schemeClr>
                </a:solidFill>
                <a:latin typeface="Segoe UI Semibold" panose="020B0702040204020203" pitchFamily="34" charset="0"/>
                <a:cs typeface="Segoe UI Semibold" panose="020B0702040204020203" pitchFamily="34" charset="0"/>
              </a:rPr>
              <a:t>DFO’s precautionary principal </a:t>
            </a:r>
          </a:p>
        </p:txBody>
      </p:sp>
      <p:sp>
        <p:nvSpPr>
          <p:cNvPr id="9" name="Title 1">
            <a:extLst>
              <a:ext uri="{FF2B5EF4-FFF2-40B4-BE49-F238E27FC236}">
                <a16:creationId xmlns:a16="http://schemas.microsoft.com/office/drawing/2014/main" id="{3C52F731-08E0-825A-C500-B94098BAEFA6}"/>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Precautionary Approach</a:t>
            </a:r>
          </a:p>
        </p:txBody>
      </p:sp>
    </p:spTree>
    <p:extLst>
      <p:ext uri="{BB962C8B-B14F-4D97-AF65-F5344CB8AC3E}">
        <p14:creationId xmlns:p14="http://schemas.microsoft.com/office/powerpoint/2010/main" val="18854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438440|-6043304|-13922118|-2262759|-9803158|Fisheries and Oceans Canada&quot;,&quot;Id&quot;:&quot;66f5d0e33632462e0033c98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FO-pp-templat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F732A12A0C03468823A6C1E5E95AE2" ma:contentTypeVersion="12" ma:contentTypeDescription="Create a new document." ma:contentTypeScope="" ma:versionID="73bf33e1cfa0e72c740161a2f9dcbfce">
  <xsd:schema xmlns:xsd="http://www.w3.org/2001/XMLSchema" xmlns:xs="http://www.w3.org/2001/XMLSchema" xmlns:p="http://schemas.microsoft.com/office/2006/metadata/properties" xmlns:ns1="http://schemas.microsoft.com/sharepoint/v3" xmlns:ns2="285d7f56-9736-4244-bc48-ee91eec08cac" xmlns:ns3="5223c0be-402e-4760-9576-16a53459c796" targetNamespace="http://schemas.microsoft.com/office/2006/metadata/properties" ma:root="true" ma:fieldsID="4eab9921885c65b4ca2b1f751d3433c0" ns1:_="" ns2:_="" ns3:_="">
    <xsd:import namespace="http://schemas.microsoft.com/sharepoint/v3"/>
    <xsd:import namespace="285d7f56-9736-4244-bc48-ee91eec08cac"/>
    <xsd:import namespace="5223c0be-402e-4760-9576-16a53459c7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5d7f56-9736-4244-bc48-ee91eec08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ca27c4-1c34-4d50-97f2-be840b0de0b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23c0be-402e-4760-9576-16a53459c7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eef2510-a09e-4168-81ed-2ffc843d6be0}" ma:internalName="TaxCatchAll" ma:showField="CatchAllData" ma:web="5223c0be-402e-4760-9576-16a53459c7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23c0be-402e-4760-9576-16a53459c796" xsi:nil="true"/>
    <lcf76f155ced4ddcb4097134ff3c332f xmlns="285d7f56-9736-4244-bc48-ee91eec08ca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E65393-FB0D-4D6E-9866-77E7610F9F7F}">
  <ds:schemaRefs>
    <ds:schemaRef ds:uri="285d7f56-9736-4244-bc48-ee91eec08cac"/>
    <ds:schemaRef ds:uri="5223c0be-402e-4760-9576-16a53459c7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DE8055F-6FF5-48B9-B49B-93EF0D823BF2}">
  <ds:schemaRefs>
    <ds:schemaRef ds:uri="http://schemas.microsoft.com/office/2006/metadata/properties"/>
    <ds:schemaRef ds:uri="http://purl.org/dc/terms/"/>
    <ds:schemaRef ds:uri="http://www.w3.org/XML/1998/namespace"/>
    <ds:schemaRef ds:uri="5223c0be-402e-4760-9576-16a53459c796"/>
    <ds:schemaRef ds:uri="http://purl.org/dc/dcmitype/"/>
    <ds:schemaRef ds:uri="http://purl.org/dc/elements/1.1/"/>
    <ds:schemaRef ds:uri="http://schemas.microsoft.com/office/infopath/2007/PartnerControls"/>
    <ds:schemaRef ds:uri="http://schemas.microsoft.com/sharepoint/v3"/>
    <ds:schemaRef ds:uri="http://schemas.microsoft.com/office/2006/documentManagement/types"/>
    <ds:schemaRef ds:uri="http://schemas.openxmlformats.org/package/2006/metadata/core-properties"/>
    <ds:schemaRef ds:uri="285d7f56-9736-4244-bc48-ee91eec08cac"/>
  </ds:schemaRefs>
</ds:datastoreItem>
</file>

<file path=customXml/itemProps3.xml><?xml version="1.0" encoding="utf-8"?>
<ds:datastoreItem xmlns:ds="http://schemas.openxmlformats.org/officeDocument/2006/customXml" ds:itemID="{E70851BC-AABB-416E-9B04-A3481CCD8A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TotalTime>
  <Words>2074</Words>
  <Application>Microsoft Office PowerPoint</Application>
  <PresentationFormat>Widescreen</PresentationFormat>
  <Paragraphs>601</Paragraphs>
  <Slides>24</Slides>
  <Notes>20</Notes>
  <HiddenSlides>13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Gill Sans Light</vt:lpstr>
      <vt:lpstr>Segoe UI</vt:lpstr>
      <vt:lpstr>Segoe UI Historic</vt:lpstr>
      <vt:lpstr>Segoe UI Semibold</vt:lpstr>
      <vt:lpstr>Segoe UI Semilight</vt:lpstr>
      <vt:lpstr>ヒラギノ角ゴ Pro W3</vt:lpstr>
      <vt:lpstr>DFO-pp-template</vt:lpstr>
      <vt:lpstr>Preliminary 2025 Pacific Salmon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HALF-PAGE TITLE SLIDE</dc:title>
  <dc:creator>Dobson, Diana</dc:creator>
  <cp:lastModifiedBy/>
  <cp:revision>4</cp:revision>
  <cp:lastPrinted>2025-01-21T16:33:44Z</cp:lastPrinted>
  <dcterms:created xsi:type="dcterms:W3CDTF">2019-05-01T13:14:54Z</dcterms:created>
  <dcterms:modified xsi:type="dcterms:W3CDTF">2025-12-04T13:40:29Z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0x010100CEF732A12A0C03468823A6C1E5E95AE2</vt:lpwstr>
  </property>
  <property fmtid="{D5CDD505-2E9C-101B-9397-08002B2CF9AE}" pid="3" name="MediaServiceImageTags">
    <vt:lpwstr/>
  </property>
  <property fmtid="{D5CDD505-2E9C-101B-9397-08002B2CF9AE}" pid="4" name="MSIP_Label_4e6cdb53-fd15-486d-84de-c510e3a62203_Enabled">
    <vt:lpwstr>true</vt:lpwstr>
  </property>
  <property fmtid="{D5CDD505-2E9C-101B-9397-08002B2CF9AE}" pid="5" name="MSIP_Label_4e6cdb53-fd15-486d-84de-c510e3a62203_SetDate">
    <vt:lpwstr>2025-07-15T20:47:03Z</vt:lpwstr>
  </property>
  <property fmtid="{D5CDD505-2E9C-101B-9397-08002B2CF9AE}" pid="6" name="MSIP_Label_4e6cdb53-fd15-486d-84de-c510e3a62203_Method">
    <vt:lpwstr>Standard</vt:lpwstr>
  </property>
  <property fmtid="{D5CDD505-2E9C-101B-9397-08002B2CF9AE}" pid="7" name="MSIP_Label_4e6cdb53-fd15-486d-84de-c510e3a62203_Name">
    <vt:lpwstr>UNCLASSIFIED - NON-CLASSIFIÉ</vt:lpwstr>
  </property>
  <property fmtid="{D5CDD505-2E9C-101B-9397-08002B2CF9AE}" pid="8" name="MSIP_Label_4e6cdb53-fd15-486d-84de-c510e3a62203_SiteId">
    <vt:lpwstr>1594fdae-a1d9-4405-915d-011467234338</vt:lpwstr>
  </property>
  <property fmtid="{D5CDD505-2E9C-101B-9397-08002B2CF9AE}" pid="9" name="MSIP_Label_4e6cdb53-fd15-486d-84de-c510e3a62203_ActionId">
    <vt:lpwstr>435500af-319a-49a8-9a06-42283cb0b5dd</vt:lpwstr>
  </property>
  <property fmtid="{D5CDD505-2E9C-101B-9397-08002B2CF9AE}" pid="10" name="MSIP_Label_4e6cdb53-fd15-486d-84de-c510e3a62203_ContentBits">
    <vt:lpwstr>1</vt:lpwstr>
  </property>
  <property fmtid="{D5CDD505-2E9C-101B-9397-08002B2CF9AE}" pid="11" name="MSIP_Label_4e6cdb53-fd15-486d-84de-c510e3a62203_Tag">
    <vt:lpwstr>10, 3, 0, 2</vt:lpwstr>
  </property>
  <property fmtid="{D5CDD505-2E9C-101B-9397-08002B2CF9AE}" pid="12" name="ClassificationContentMarkingHeaderLocations">
    <vt:lpwstr>DFO-pp-template:3</vt:lpwstr>
  </property>
  <property fmtid="{D5CDD505-2E9C-101B-9397-08002B2CF9AE}" pid="13" name="ClassificationContentMarkingHeaderText">
    <vt:lpwstr>Unclassified - Non-Classifié</vt:lpwstr>
  </property>
</Properties>
</file>